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364"/>
  </p:normalViewPr>
  <p:slideViewPr>
    <p:cSldViewPr snapToGrid="0">
      <p:cViewPr>
        <p:scale>
          <a:sx n="93" d="100"/>
          <a:sy n="93" d="100"/>
        </p:scale>
        <p:origin x="220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a:xfrm>
            <a:off x="381000" y="685800"/>
            <a:ext cx="6096000" cy="3429000"/>
          </a:xfrm>
        </p:spPr>
      </p:sp>
      <p:sp>
        <p:nvSpPr>
          <p:cNvPr id="3" name="Контейнер за бележки 2"/>
          <p:cNvSpPr>
            <a:spLocks noGrp="1"/>
          </p:cNvSpPr>
          <p:nvPr>
            <p:ph type="body" idx="1"/>
          </p:nvPr>
        </p:nvSpPr>
        <p:spPr/>
        <p:txBody>
          <a:bodyPr/>
          <a:lstStyle/>
          <a:p>
            <a:endParaRPr lang="bg-BG" dirty="0"/>
          </a:p>
        </p:txBody>
      </p:sp>
    </p:spTree>
    <p:extLst>
      <p:ext uri="{BB962C8B-B14F-4D97-AF65-F5344CB8AC3E}">
        <p14:creationId xmlns:p14="http://schemas.microsoft.com/office/powerpoint/2010/main" val="221554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ru-RU" sz="2400" b="1" i="0" u="none" strike="noStrike" dirty="0">
                <a:effectLst/>
                <a:latin typeface="+mn-lt"/>
                <a:ea typeface="+mn-ea"/>
                <a:cs typeface="+mn-cs"/>
                <a:sym typeface="Arial"/>
              </a:rPr>
              <a:t>За </a:t>
            </a:r>
            <a:r>
              <a:rPr lang="ru-RU" sz="2400" b="1" i="0" u="none" strike="noStrike" dirty="0" err="1">
                <a:effectLst/>
                <a:latin typeface="+mn-lt"/>
                <a:ea typeface="+mn-ea"/>
                <a:cs typeface="+mn-cs"/>
                <a:sym typeface="Arial"/>
              </a:rPr>
              <a:t>нормата</a:t>
            </a:r>
            <a:r>
              <a:rPr lang="ru-RU" sz="2400" b="1" i="0" u="none" strike="noStrike" dirty="0">
                <a:effectLst/>
                <a:latin typeface="+mn-lt"/>
                <a:ea typeface="+mn-ea"/>
                <a:cs typeface="+mn-cs"/>
                <a:sym typeface="Arial"/>
              </a:rPr>
              <a:t> на прием на </a:t>
            </a:r>
            <a:r>
              <a:rPr lang="en-US" sz="2400" b="1" i="0" u="none" strike="noStrike" dirty="0">
                <a:effectLst/>
                <a:latin typeface="+mn-lt"/>
                <a:ea typeface="+mn-ea"/>
                <a:cs typeface="+mn-cs"/>
                <a:sym typeface="Arial"/>
              </a:rPr>
              <a:t>EPA</a:t>
            </a:r>
            <a:r>
              <a:rPr lang="ru-RU" sz="2400" b="1" i="0" u="none" strike="noStrike" dirty="0">
                <a:effectLst/>
                <a:latin typeface="+mn-lt"/>
                <a:ea typeface="+mn-ea"/>
                <a:cs typeface="+mn-cs"/>
                <a:sym typeface="Arial"/>
              </a:rPr>
              <a:t> и </a:t>
            </a:r>
            <a:r>
              <a:rPr lang="en-US" sz="2400" b="1" i="0" u="none" strike="noStrike" dirty="0">
                <a:effectLst/>
                <a:latin typeface="+mn-lt"/>
                <a:ea typeface="+mn-ea"/>
                <a:cs typeface="+mn-cs"/>
                <a:sym typeface="Arial"/>
              </a:rPr>
              <a:t>DHA</a:t>
            </a:r>
            <a:r>
              <a:rPr lang="ru-RU" sz="2400" b="1" i="0" u="none" strike="noStrike" dirty="0">
                <a:effectLst/>
                <a:latin typeface="+mn-lt"/>
                <a:ea typeface="+mn-ea"/>
                <a:cs typeface="+mn-cs"/>
                <a:sym typeface="Arial"/>
              </a:rPr>
              <a:t>  </a:t>
            </a:r>
            <a:endParaRPr lang="ru-RU" dirty="0">
              <a:effectLst/>
            </a:endParaRPr>
          </a:p>
          <a:p>
            <a:pPr rtl="0"/>
            <a:r>
              <a:rPr lang="ru-RU" sz="2400" b="0" i="0" u="none" strike="noStrike" dirty="0" err="1">
                <a:effectLst/>
                <a:latin typeface="+mn-lt"/>
                <a:ea typeface="+mn-ea"/>
                <a:cs typeface="+mn-cs"/>
                <a:sym typeface="Arial"/>
              </a:rPr>
              <a:t>Няколко</a:t>
            </a:r>
            <a:r>
              <a:rPr lang="ru-RU" sz="2400" b="0" i="0" u="none" strike="noStrike" dirty="0">
                <a:effectLst/>
                <a:latin typeface="+mn-lt"/>
                <a:ea typeface="+mn-ea"/>
                <a:cs typeface="+mn-cs"/>
                <a:sym typeface="Arial"/>
              </a:rPr>
              <a:t> </a:t>
            </a:r>
            <a:r>
              <a:rPr lang="ru-RU" sz="2400" b="0" i="0" u="none" strike="noStrike" dirty="0" err="1">
                <a:effectLst/>
                <a:latin typeface="+mn-lt"/>
                <a:ea typeface="+mn-ea"/>
                <a:cs typeface="+mn-cs"/>
                <a:sym typeface="Arial"/>
              </a:rPr>
              <a:t>групи</a:t>
            </a:r>
            <a:r>
              <a:rPr lang="ru-RU" sz="2400" b="0" i="0" u="none" strike="noStrike" dirty="0">
                <a:effectLst/>
                <a:latin typeface="+mn-lt"/>
                <a:ea typeface="+mn-ea"/>
                <a:cs typeface="+mn-cs"/>
                <a:sym typeface="Arial"/>
              </a:rPr>
              <a:t> </a:t>
            </a:r>
            <a:r>
              <a:rPr lang="ru-RU" sz="2400" b="0" i="0" u="none" strike="noStrike" dirty="0" err="1">
                <a:effectLst/>
                <a:latin typeface="+mn-lt"/>
                <a:ea typeface="+mn-ea"/>
                <a:cs typeface="+mn-cs"/>
                <a:sym typeface="Arial"/>
              </a:rPr>
              <a:t>експерти</a:t>
            </a:r>
            <a:r>
              <a:rPr lang="ru-RU" sz="2400" b="0" i="0" u="none" strike="noStrike" dirty="0">
                <a:effectLst/>
                <a:latin typeface="+mn-lt"/>
                <a:ea typeface="+mn-ea"/>
                <a:cs typeface="+mn-cs"/>
                <a:sym typeface="Arial"/>
              </a:rPr>
              <a:t> и </a:t>
            </a:r>
            <a:r>
              <a:rPr lang="ru-RU" sz="2400" b="0" i="0" u="none" strike="noStrike" dirty="0" err="1">
                <a:effectLst/>
                <a:latin typeface="+mn-lt"/>
                <a:ea typeface="+mn-ea"/>
                <a:cs typeface="+mn-cs"/>
                <a:sym typeface="Arial"/>
              </a:rPr>
              <a:t>международни</a:t>
            </a:r>
            <a:r>
              <a:rPr lang="ru-RU" sz="2400" b="0" i="0" u="none" strike="noStrike" dirty="0">
                <a:effectLst/>
                <a:latin typeface="+mn-lt"/>
                <a:ea typeface="+mn-ea"/>
                <a:cs typeface="+mn-cs"/>
                <a:sym typeface="Arial"/>
              </a:rPr>
              <a:t> организации </a:t>
            </a:r>
            <a:r>
              <a:rPr lang="ru-RU" sz="2400" b="0" i="0" u="none" strike="noStrike" dirty="0" err="1">
                <a:effectLst/>
                <a:latin typeface="+mn-lt"/>
                <a:ea typeface="+mn-ea"/>
                <a:cs typeface="+mn-cs"/>
                <a:sym typeface="Arial"/>
              </a:rPr>
              <a:t>са</a:t>
            </a:r>
            <a:r>
              <a:rPr lang="ru-RU" sz="2400" b="0" i="0" u="none" strike="noStrike" dirty="0">
                <a:effectLst/>
                <a:latin typeface="+mn-lt"/>
                <a:ea typeface="+mn-ea"/>
                <a:cs typeface="+mn-cs"/>
                <a:sym typeface="Arial"/>
              </a:rPr>
              <a:t> направили </a:t>
            </a:r>
            <a:r>
              <a:rPr lang="ru-RU" sz="2400" b="0" i="0" u="none" strike="noStrike" dirty="0" err="1">
                <a:effectLst/>
                <a:latin typeface="+mn-lt"/>
                <a:ea typeface="+mn-ea"/>
                <a:cs typeface="+mn-cs"/>
                <a:sym typeface="Arial"/>
              </a:rPr>
              <a:t>препоръки</a:t>
            </a:r>
            <a:r>
              <a:rPr lang="ru-RU" sz="2400" b="0" i="0" u="none" strike="noStrike" dirty="0">
                <a:effectLst/>
                <a:latin typeface="+mn-lt"/>
                <a:ea typeface="+mn-ea"/>
                <a:cs typeface="+mn-cs"/>
                <a:sym typeface="Arial"/>
              </a:rPr>
              <a:t> за </a:t>
            </a:r>
            <a:r>
              <a:rPr lang="ru-RU" sz="2400" b="0" i="0" u="none" strike="noStrike" dirty="0" err="1">
                <a:effectLst/>
                <a:latin typeface="+mn-lt"/>
                <a:ea typeface="+mn-ea"/>
                <a:cs typeface="+mn-cs"/>
                <a:sym typeface="Arial"/>
              </a:rPr>
              <a:t>дневната</a:t>
            </a:r>
            <a:r>
              <a:rPr lang="ru-RU" sz="2400" b="0" i="0" u="none" strike="noStrike" dirty="0">
                <a:effectLst/>
                <a:latin typeface="+mn-lt"/>
                <a:ea typeface="+mn-ea"/>
                <a:cs typeface="+mn-cs"/>
                <a:sym typeface="Arial"/>
              </a:rPr>
              <a:t> доза на прием на </a:t>
            </a:r>
            <a:r>
              <a:rPr lang="en-US" sz="2400" b="0" i="0" u="none" strike="noStrike" dirty="0">
                <a:effectLst/>
                <a:latin typeface="+mn-lt"/>
                <a:ea typeface="+mn-ea"/>
                <a:cs typeface="+mn-cs"/>
                <a:sym typeface="Arial"/>
              </a:rPr>
              <a:t>EPA</a:t>
            </a:r>
            <a:r>
              <a:rPr lang="ru-RU" sz="2400" b="0" i="0" u="none" strike="noStrike" dirty="0">
                <a:effectLst/>
                <a:latin typeface="+mn-lt"/>
                <a:ea typeface="+mn-ea"/>
                <a:cs typeface="+mn-cs"/>
                <a:sym typeface="Arial"/>
              </a:rPr>
              <a:t> + </a:t>
            </a:r>
            <a:r>
              <a:rPr lang="en-US" sz="2400" b="0" i="0" u="none" strike="noStrike" dirty="0">
                <a:effectLst/>
                <a:latin typeface="+mn-lt"/>
                <a:ea typeface="+mn-ea"/>
                <a:cs typeface="+mn-cs"/>
                <a:sym typeface="Arial"/>
              </a:rPr>
              <a:t>DHA</a:t>
            </a:r>
            <a:r>
              <a:rPr lang="ru-RU" sz="2400" b="0" i="0" u="none" strike="noStrike" dirty="0">
                <a:effectLst/>
                <a:latin typeface="+mn-lt"/>
                <a:ea typeface="+mn-ea"/>
                <a:cs typeface="+mn-cs"/>
                <a:sym typeface="Arial"/>
              </a:rPr>
              <a:t>, </a:t>
            </a:r>
            <a:r>
              <a:rPr lang="ru-RU" sz="2400" b="0" i="0" u="none" strike="noStrike" dirty="0" err="1">
                <a:effectLst/>
                <a:latin typeface="+mn-lt"/>
                <a:ea typeface="+mn-ea"/>
                <a:cs typeface="+mn-cs"/>
                <a:sym typeface="Arial"/>
              </a:rPr>
              <a:t>която</a:t>
            </a:r>
            <a:r>
              <a:rPr lang="ru-RU" sz="2400" b="0" i="0" u="none" strike="noStrike" dirty="0">
                <a:effectLst/>
                <a:latin typeface="+mn-lt"/>
                <a:ea typeface="+mn-ea"/>
                <a:cs typeface="+mn-cs"/>
                <a:sym typeface="Arial"/>
              </a:rPr>
              <a:t> </a:t>
            </a:r>
            <a:r>
              <a:rPr lang="ru-RU" sz="2400" b="0" i="0" u="none" strike="noStrike" dirty="0" err="1">
                <a:effectLst/>
                <a:latin typeface="+mn-lt"/>
                <a:ea typeface="+mn-ea"/>
                <a:cs typeface="+mn-cs"/>
                <a:sym typeface="Arial"/>
              </a:rPr>
              <a:t>обикновено</a:t>
            </a:r>
            <a:r>
              <a:rPr lang="ru-RU" sz="2400" b="0" i="0" u="none" strike="noStrike" dirty="0">
                <a:effectLst/>
                <a:latin typeface="+mn-lt"/>
                <a:ea typeface="+mn-ea"/>
                <a:cs typeface="+mn-cs"/>
                <a:sym typeface="Arial"/>
              </a:rPr>
              <a:t> </a:t>
            </a:r>
            <a:r>
              <a:rPr lang="ru-RU" sz="2400" b="0" i="0" u="none" strike="noStrike" dirty="0" err="1">
                <a:effectLst/>
                <a:latin typeface="+mn-lt"/>
                <a:ea typeface="+mn-ea"/>
                <a:cs typeface="+mn-cs"/>
                <a:sym typeface="Arial"/>
              </a:rPr>
              <a:t>варира</a:t>
            </a:r>
            <a:r>
              <a:rPr lang="ru-RU" sz="2400" b="0" i="0" u="none" strike="noStrike" dirty="0">
                <a:effectLst/>
                <a:latin typeface="+mn-lt"/>
                <a:ea typeface="+mn-ea"/>
                <a:cs typeface="+mn-cs"/>
                <a:sym typeface="Arial"/>
              </a:rPr>
              <a:t>: </a:t>
            </a:r>
            <a:endParaRPr lang="ru-RU" dirty="0">
              <a:effectLst/>
            </a:endParaRPr>
          </a:p>
          <a:p>
            <a:pPr marL="285750" indent="-285750" rtl="0" fontAlgn="base">
              <a:buFont typeface="Arial" panose="020B0604020202020204" pitchFamily="34" charset="0"/>
              <a:buChar char="•"/>
            </a:pPr>
            <a:r>
              <a:rPr lang="ru-RU" sz="2400" b="0" i="0" u="none" strike="noStrike" dirty="0">
                <a:effectLst/>
                <a:latin typeface="+mn-lt"/>
                <a:ea typeface="+mn-ea"/>
                <a:cs typeface="+mn-cs"/>
                <a:sym typeface="Arial"/>
              </a:rPr>
              <a:t>от 250 мг/</a:t>
            </a:r>
            <a:r>
              <a:rPr lang="ru-RU" sz="2400" b="0" i="0" u="none" strike="noStrike" dirty="0" err="1">
                <a:effectLst/>
                <a:latin typeface="+mn-lt"/>
                <a:ea typeface="+mn-ea"/>
                <a:cs typeface="+mn-cs"/>
                <a:sym typeface="Arial"/>
              </a:rPr>
              <a:t>ден</a:t>
            </a:r>
            <a:r>
              <a:rPr lang="ru-RU" sz="2400" b="0" i="0" u="none" strike="noStrike" dirty="0">
                <a:effectLst/>
                <a:latin typeface="+mn-lt"/>
                <a:ea typeface="+mn-ea"/>
                <a:cs typeface="+mn-cs"/>
                <a:sym typeface="Arial"/>
              </a:rPr>
              <a:t> до 500 мг/</a:t>
            </a:r>
            <a:r>
              <a:rPr lang="ru-RU" sz="2400" b="0" i="0" u="none" strike="noStrike" dirty="0" err="1">
                <a:effectLst/>
                <a:latin typeface="+mn-lt"/>
                <a:ea typeface="+mn-ea"/>
                <a:cs typeface="+mn-cs"/>
                <a:sym typeface="Arial"/>
              </a:rPr>
              <a:t>ден</a:t>
            </a:r>
            <a:r>
              <a:rPr lang="ru-RU" sz="2400" b="0" i="0" u="none" strike="noStrike" dirty="0">
                <a:effectLst/>
                <a:latin typeface="+mn-lt"/>
                <a:ea typeface="+mn-ea"/>
                <a:cs typeface="+mn-cs"/>
                <a:sym typeface="Arial"/>
              </a:rPr>
              <a:t> за общо </a:t>
            </a:r>
            <a:r>
              <a:rPr lang="ru-RU" sz="2400" b="0" i="0" u="none" strike="noStrike" dirty="0" err="1">
                <a:effectLst/>
                <a:latin typeface="+mn-lt"/>
                <a:ea typeface="+mn-ea"/>
                <a:cs typeface="+mn-cs"/>
                <a:sym typeface="Arial"/>
              </a:rPr>
              <a:t>здраве</a:t>
            </a:r>
            <a:r>
              <a:rPr lang="ru-RU" sz="2400" b="0" i="0" u="none" strike="noStrike" dirty="0">
                <a:effectLst/>
                <a:latin typeface="+mn-lt"/>
                <a:ea typeface="+mn-ea"/>
                <a:cs typeface="+mn-cs"/>
                <a:sym typeface="Arial"/>
              </a:rPr>
              <a:t>,</a:t>
            </a:r>
          </a:p>
          <a:p>
            <a:pPr marL="285750" indent="-285750" rtl="0" fontAlgn="base">
              <a:buFont typeface="Arial" panose="020B0604020202020204" pitchFamily="34" charset="0"/>
              <a:buChar char="•"/>
            </a:pPr>
            <a:r>
              <a:rPr lang="ru-RU" sz="2400" b="0" i="0" u="none" strike="noStrike" dirty="0">
                <a:effectLst/>
                <a:latin typeface="+mn-lt"/>
                <a:ea typeface="+mn-ea"/>
                <a:cs typeface="+mn-cs"/>
                <a:sym typeface="Arial"/>
              </a:rPr>
              <a:t>от 500 мг/</a:t>
            </a:r>
            <a:r>
              <a:rPr lang="ru-RU" sz="2400" b="0" i="0" u="none" strike="noStrike" dirty="0" err="1">
                <a:effectLst/>
                <a:latin typeface="+mn-lt"/>
                <a:ea typeface="+mn-ea"/>
                <a:cs typeface="+mn-cs"/>
                <a:sym typeface="Arial"/>
              </a:rPr>
              <a:t>ден</a:t>
            </a:r>
            <a:r>
              <a:rPr lang="ru-RU" sz="2400" b="0" i="0" u="none" strike="noStrike" dirty="0">
                <a:effectLst/>
                <a:latin typeface="+mn-lt"/>
                <a:ea typeface="+mn-ea"/>
                <a:cs typeface="+mn-cs"/>
                <a:sym typeface="Arial"/>
              </a:rPr>
              <a:t> до ≥ 1000 мг/</a:t>
            </a:r>
            <a:r>
              <a:rPr lang="ru-RU" sz="2400" b="0" i="0" u="none" strike="noStrike" dirty="0" err="1">
                <a:effectLst/>
                <a:latin typeface="+mn-lt"/>
                <a:ea typeface="+mn-ea"/>
                <a:cs typeface="+mn-cs"/>
                <a:sym typeface="Arial"/>
              </a:rPr>
              <a:t>ден</a:t>
            </a:r>
            <a:r>
              <a:rPr lang="ru-RU" sz="2400" b="0" i="0" u="none" strike="noStrike" dirty="0">
                <a:effectLst/>
                <a:latin typeface="+mn-lt"/>
                <a:ea typeface="+mn-ea"/>
                <a:cs typeface="+mn-cs"/>
                <a:sym typeface="Arial"/>
              </a:rPr>
              <a:t> за </a:t>
            </a:r>
            <a:r>
              <a:rPr lang="ru-RU" sz="2400" b="0" i="0" u="none" strike="noStrike" dirty="0" err="1">
                <a:effectLst/>
                <a:latin typeface="+mn-lt"/>
                <a:ea typeface="+mn-ea"/>
                <a:cs typeface="+mn-cs"/>
                <a:sym typeface="Arial"/>
              </a:rPr>
              <a:t>здравето</a:t>
            </a:r>
            <a:r>
              <a:rPr lang="ru-RU" sz="2400" b="0" i="0" u="none" strike="noStrike" dirty="0">
                <a:effectLst/>
                <a:latin typeface="+mn-lt"/>
                <a:ea typeface="+mn-ea"/>
                <a:cs typeface="+mn-cs"/>
                <a:sym typeface="Arial"/>
              </a:rPr>
              <a:t> на </a:t>
            </a:r>
            <a:r>
              <a:rPr lang="ru-RU" sz="2400" b="0" i="0" u="none" strike="noStrike" dirty="0" err="1">
                <a:effectLst/>
                <a:latin typeface="+mn-lt"/>
                <a:ea typeface="+mn-ea"/>
                <a:cs typeface="+mn-cs"/>
                <a:sym typeface="Arial"/>
              </a:rPr>
              <a:t>сърцето</a:t>
            </a:r>
            <a:r>
              <a:rPr lang="ru-RU" sz="2400" b="0" i="0" u="none" strike="noStrike" dirty="0">
                <a:effectLst/>
                <a:latin typeface="+mn-lt"/>
                <a:ea typeface="+mn-ea"/>
                <a:cs typeface="+mn-cs"/>
                <a:sym typeface="Arial"/>
              </a:rPr>
              <a:t>.</a:t>
            </a: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ru-RU" sz="2800" b="1" i="0" u="none" strike="noStrike" dirty="0" err="1">
                <a:effectLst/>
                <a:latin typeface="+mn-lt"/>
                <a:ea typeface="+mn-ea"/>
                <a:cs typeface="+mn-cs"/>
                <a:sym typeface="Arial"/>
              </a:rPr>
              <a:t>Подробн</a:t>
            </a:r>
            <a:r>
              <a:rPr lang="bg-BG" sz="2800" b="1" i="0" u="none" strike="noStrike" dirty="0">
                <a:effectLst/>
                <a:latin typeface="+mn-lt"/>
                <a:ea typeface="+mn-ea"/>
                <a:cs typeface="+mn-cs"/>
                <a:sym typeface="Arial"/>
              </a:rPr>
              <a:t>о за мастните киселини</a:t>
            </a:r>
            <a:r>
              <a:rPr lang="ru-RU" sz="2800" b="1" i="0" u="none" strike="noStrike" dirty="0">
                <a:effectLst/>
                <a:latin typeface="+mn-lt"/>
                <a:ea typeface="+mn-ea"/>
                <a:cs typeface="+mn-cs"/>
                <a:sym typeface="Arial"/>
              </a:rPr>
              <a:t> </a:t>
            </a:r>
            <a:endParaRPr lang="ru-RU" dirty="0">
              <a:effectLst/>
            </a:endParaRPr>
          </a:p>
          <a:p>
            <a:pPr rtl="0"/>
            <a:br>
              <a:rPr lang="ru-RU" dirty="0"/>
            </a:br>
            <a:r>
              <a:rPr lang="ru-RU" sz="2800" b="1" i="0" u="none" strike="noStrike" dirty="0" err="1">
                <a:effectLst/>
                <a:latin typeface="+mn-lt"/>
                <a:ea typeface="+mn-ea"/>
                <a:cs typeface="+mn-cs"/>
                <a:sym typeface="Arial"/>
              </a:rPr>
              <a:t>Мастните</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 </a:t>
            </a:r>
            <a:r>
              <a:rPr lang="ru-RU" sz="2800" b="0" i="0" u="none" strike="noStrike" dirty="0" err="1">
                <a:effectLst/>
                <a:latin typeface="+mn-lt"/>
                <a:ea typeface="+mn-ea"/>
                <a:cs typeface="+mn-cs"/>
                <a:sym typeface="Arial"/>
              </a:rPr>
              <a:t>органични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линейни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молекули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въглехидрат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които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присъстват</a:t>
            </a:r>
            <a:r>
              <a:rPr lang="ru-RU" sz="2800" b="0" i="0" u="none" strike="noStrike" dirty="0">
                <a:effectLst/>
                <a:latin typeface="+mn-lt"/>
                <a:ea typeface="+mn-ea"/>
                <a:cs typeface="+mn-cs"/>
                <a:sym typeface="Arial"/>
              </a:rPr>
              <a:t> в организма </a:t>
            </a:r>
            <a:r>
              <a:rPr lang="ru-RU" sz="2800" b="0" i="0" u="none" strike="noStrike" dirty="0" err="1">
                <a:effectLst/>
                <a:latin typeface="+mn-lt"/>
                <a:ea typeface="+mn-ea"/>
                <a:cs typeface="+mn-cs"/>
                <a:sym typeface="Arial"/>
              </a:rPr>
              <a:t>във</a:t>
            </a:r>
            <a:r>
              <a:rPr lang="ru-RU" sz="2800" b="0" i="0" u="none" strike="noStrike" dirty="0">
                <a:effectLst/>
                <a:latin typeface="+mn-lt"/>
                <a:ea typeface="+mn-ea"/>
                <a:cs typeface="+mn-cs"/>
                <a:sym typeface="Arial"/>
              </a:rPr>
              <a:t> вид на </a:t>
            </a:r>
            <a:r>
              <a:rPr lang="ru-RU" sz="2800" b="0" i="0" u="none" strike="noStrike" dirty="0" err="1">
                <a:effectLst/>
                <a:latin typeface="+mn-lt"/>
                <a:ea typeface="+mn-ea"/>
                <a:cs typeface="+mn-cs"/>
                <a:sym typeface="Arial"/>
              </a:rPr>
              <a:t>сложни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съединения</a:t>
            </a:r>
            <a:r>
              <a:rPr lang="ru-RU" sz="2800" b="0" i="0" u="none" strike="noStrike" dirty="0">
                <a:effectLst/>
                <a:latin typeface="+mn-lt"/>
                <a:ea typeface="+mn-ea"/>
                <a:cs typeface="+mn-cs"/>
                <a:sym typeface="Arial"/>
              </a:rPr>
              <a:t>. </a:t>
            </a:r>
            <a:endParaRPr lang="ru-RU" dirty="0">
              <a:effectLst/>
            </a:endParaRPr>
          </a:p>
          <a:p>
            <a:pPr rtl="0"/>
            <a:br>
              <a:rPr lang="ru-RU" dirty="0"/>
            </a:br>
            <a:r>
              <a:rPr lang="ru-RU" sz="2800" b="0" i="0" u="none" strike="noStrike" dirty="0">
                <a:effectLst/>
                <a:latin typeface="+mn-lt"/>
                <a:ea typeface="+mn-ea"/>
                <a:cs typeface="+mn-cs"/>
                <a:sym typeface="Arial"/>
              </a:rPr>
              <a:t>В </a:t>
            </a:r>
            <a:r>
              <a:rPr lang="ru-RU" sz="2800" b="0" i="0" u="none" strike="noStrike" dirty="0" err="1">
                <a:effectLst/>
                <a:latin typeface="+mn-lt"/>
                <a:ea typeface="+mn-ea"/>
                <a:cs typeface="+mn-cs"/>
                <a:sym typeface="Arial"/>
              </a:rPr>
              <a:t>мастните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има</a:t>
            </a:r>
            <a:r>
              <a:rPr lang="ru-RU" sz="2800" b="0" i="0" u="none" strike="noStrike" dirty="0">
                <a:effectLst/>
                <a:latin typeface="+mn-lt"/>
                <a:ea typeface="+mn-ea"/>
                <a:cs typeface="+mn-cs"/>
                <a:sym typeface="Arial"/>
              </a:rPr>
              <a:t> различно количество </a:t>
            </a:r>
            <a:r>
              <a:rPr lang="ru-RU" sz="2800" b="0" i="0" u="none" strike="noStrike" dirty="0" err="1">
                <a:effectLst/>
                <a:latin typeface="+mn-lt"/>
                <a:ea typeface="+mn-ea"/>
                <a:cs typeface="+mn-cs"/>
                <a:sym typeface="Arial"/>
              </a:rPr>
              <a:t>атоми</a:t>
            </a:r>
            <a:r>
              <a:rPr lang="ru-RU" sz="2800" b="0" i="0" u="none" strike="noStrike" dirty="0">
                <a:effectLst/>
                <a:latin typeface="+mn-lt"/>
                <a:ea typeface="+mn-ea"/>
                <a:cs typeface="+mn-cs"/>
                <a:sym typeface="Arial"/>
              </a:rPr>
              <a:t> водород, </a:t>
            </a:r>
            <a:r>
              <a:rPr lang="ru-RU" sz="2800" b="0" i="0" u="none" strike="noStrike" dirty="0" err="1">
                <a:effectLst/>
                <a:latin typeface="+mn-lt"/>
                <a:ea typeface="+mn-ea"/>
                <a:cs typeface="+mn-cs"/>
                <a:sym typeface="Arial"/>
              </a:rPr>
              <a:t>което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влияе</a:t>
            </a:r>
            <a:r>
              <a:rPr lang="ru-RU" sz="2800" b="0" i="0" u="none" strike="noStrike" dirty="0">
                <a:effectLst/>
                <a:latin typeface="+mn-lt"/>
                <a:ea typeface="+mn-ea"/>
                <a:cs typeface="+mn-cs"/>
                <a:sym typeface="Arial"/>
              </a:rPr>
              <a:t> на формата им. В </a:t>
            </a:r>
            <a:r>
              <a:rPr lang="ru-RU" sz="2800" b="0" i="0" u="none" strike="noStrike" dirty="0" err="1">
                <a:effectLst/>
                <a:latin typeface="+mn-lt"/>
                <a:ea typeface="+mn-ea"/>
                <a:cs typeface="+mn-cs"/>
                <a:sym typeface="Arial"/>
              </a:rPr>
              <a:t>зависимост</a:t>
            </a:r>
            <a:r>
              <a:rPr lang="ru-RU" sz="2800" b="0" i="0" u="none" strike="noStrike" dirty="0">
                <a:effectLst/>
                <a:latin typeface="+mn-lt"/>
                <a:ea typeface="+mn-ea"/>
                <a:cs typeface="+mn-cs"/>
                <a:sym typeface="Arial"/>
              </a:rPr>
              <a:t> от </a:t>
            </a:r>
            <a:r>
              <a:rPr lang="ru-RU" sz="2800" b="0" i="0" u="none" strike="noStrike" dirty="0" err="1">
                <a:effectLst/>
                <a:latin typeface="+mn-lt"/>
                <a:ea typeface="+mn-ea"/>
                <a:cs typeface="+mn-cs"/>
                <a:sym typeface="Arial"/>
              </a:rPr>
              <a:t>това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мастните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се делят на две </a:t>
            </a:r>
            <a:r>
              <a:rPr lang="ru-RU" sz="2800" b="0" i="0" u="none" strike="noStrike" dirty="0" err="1">
                <a:effectLst/>
                <a:latin typeface="+mn-lt"/>
                <a:ea typeface="+mn-ea"/>
                <a:cs typeface="+mn-cs"/>
                <a:sym typeface="Arial"/>
              </a:rPr>
              <a:t>големи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групи</a:t>
            </a:r>
            <a:r>
              <a:rPr lang="ru-RU" sz="2800" b="0" i="0" u="none" strike="noStrike" dirty="0">
                <a:effectLst/>
                <a:latin typeface="+mn-lt"/>
                <a:ea typeface="+mn-ea"/>
                <a:cs typeface="+mn-cs"/>
                <a:sym typeface="Arial"/>
              </a:rPr>
              <a:t>: </a:t>
            </a:r>
            <a:endParaRPr lang="ru-RU" dirty="0">
              <a:effectLst/>
            </a:endParaRPr>
          </a:p>
          <a:p>
            <a:pPr rtl="0" fontAlgn="base"/>
            <a:r>
              <a:rPr lang="ru-RU" sz="2800" b="1" i="0" u="none" strike="noStrike" dirty="0">
                <a:effectLst/>
                <a:latin typeface="+mn-lt"/>
                <a:ea typeface="+mn-ea"/>
                <a:cs typeface="+mn-cs"/>
                <a:sym typeface="Arial"/>
              </a:rPr>
              <a:t>1. </a:t>
            </a:r>
            <a:r>
              <a:rPr lang="ru-RU" sz="2800" b="1" i="0" u="none" strike="noStrike" dirty="0" err="1">
                <a:effectLst/>
                <a:latin typeface="+mn-lt"/>
                <a:ea typeface="+mn-ea"/>
                <a:cs typeface="+mn-cs"/>
                <a:sym typeface="Arial"/>
              </a:rPr>
              <a:t>Наситени</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мастни</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имат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пряка</a:t>
            </a:r>
            <a:r>
              <a:rPr lang="ru-RU" sz="2800" b="0" i="0" u="none" strike="noStrike" dirty="0">
                <a:effectLst/>
                <a:latin typeface="+mn-lt"/>
                <a:ea typeface="+mn-ea"/>
                <a:cs typeface="+mn-cs"/>
                <a:sym typeface="Arial"/>
              </a:rPr>
              <a:t> форма на молекула, </a:t>
            </a:r>
            <a:r>
              <a:rPr lang="ru-RU" sz="2800" b="0" i="0" u="none" strike="noStrike" dirty="0" err="1">
                <a:effectLst/>
                <a:latin typeface="+mn-lt"/>
                <a:ea typeface="+mn-ea"/>
                <a:cs typeface="+mn-cs"/>
                <a:sym typeface="Arial"/>
              </a:rPr>
              <a:t>защото</a:t>
            </a:r>
            <a:r>
              <a:rPr lang="ru-RU" sz="2800" b="0" i="0" u="none" strike="noStrike" dirty="0">
                <a:effectLst/>
                <a:latin typeface="+mn-lt"/>
                <a:ea typeface="+mn-ea"/>
                <a:cs typeface="+mn-cs"/>
                <a:sym typeface="Arial"/>
              </a:rPr>
              <a:t> в </a:t>
            </a:r>
            <a:r>
              <a:rPr lang="ru-RU" sz="2800" b="0" i="0" u="none" strike="noStrike" dirty="0" err="1">
                <a:effectLst/>
                <a:latin typeface="+mn-lt"/>
                <a:ea typeface="+mn-ea"/>
                <a:cs typeface="+mn-cs"/>
                <a:sym typeface="Arial"/>
              </a:rPr>
              <a:t>нея</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има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максимално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възможно</a:t>
            </a:r>
            <a:r>
              <a:rPr lang="ru-RU" sz="2800" b="0" i="0" u="none" strike="noStrike" dirty="0">
                <a:effectLst/>
                <a:latin typeface="+mn-lt"/>
                <a:ea typeface="+mn-ea"/>
                <a:cs typeface="+mn-cs"/>
                <a:sym typeface="Arial"/>
              </a:rPr>
              <a:t> количество </a:t>
            </a:r>
            <a:r>
              <a:rPr lang="ru-RU" sz="2800" b="0" i="0" u="none" strike="noStrike" dirty="0" err="1">
                <a:effectLst/>
                <a:latin typeface="+mn-lt"/>
                <a:ea typeface="+mn-ea"/>
                <a:cs typeface="+mn-cs"/>
                <a:sym typeface="Arial"/>
              </a:rPr>
              <a:t>атоми</a:t>
            </a:r>
            <a:r>
              <a:rPr lang="ru-RU" sz="2800" b="0" i="0" u="none" strike="noStrike" dirty="0">
                <a:effectLst/>
                <a:latin typeface="+mn-lt"/>
                <a:ea typeface="+mn-ea"/>
                <a:cs typeface="+mn-cs"/>
                <a:sym typeface="Arial"/>
              </a:rPr>
              <a:t> водород),</a:t>
            </a:r>
          </a:p>
          <a:p>
            <a:pPr rtl="0" fontAlgn="base"/>
            <a:r>
              <a:rPr lang="ru-RU" sz="2800" b="1" i="0" u="none" strike="noStrike" dirty="0">
                <a:effectLst/>
                <a:latin typeface="+mn-lt"/>
                <a:ea typeface="+mn-ea"/>
                <a:cs typeface="+mn-cs"/>
                <a:sym typeface="Arial"/>
              </a:rPr>
              <a:t>2. </a:t>
            </a:r>
            <a:r>
              <a:rPr lang="ru-RU" sz="2800" b="1" i="0" u="none" strike="noStrike" dirty="0" err="1">
                <a:effectLst/>
                <a:latin typeface="+mn-lt"/>
                <a:ea typeface="+mn-ea"/>
                <a:cs typeface="+mn-cs"/>
                <a:sym typeface="Arial"/>
              </a:rPr>
              <a:t>НЕнаситени</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мастни</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киселини</a:t>
            </a:r>
            <a:r>
              <a:rPr lang="ru-RU" sz="2800" b="1"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имат</a:t>
            </a:r>
            <a:r>
              <a:rPr lang="ru-RU" sz="2800" b="0" i="0" u="none" strike="noStrike" dirty="0">
                <a:effectLst/>
                <a:latin typeface="+mn-lt"/>
                <a:ea typeface="+mn-ea"/>
                <a:cs typeface="+mn-cs"/>
                <a:sym typeface="Arial"/>
              </a:rPr>
              <a:t> </a:t>
            </a:r>
            <a:r>
              <a:rPr lang="bg-BG" sz="3600" dirty="0"/>
              <a:t>извитата форма на молекула с извивка на мястото, където няма достатъчно водородни атоми</a:t>
            </a:r>
            <a:r>
              <a:rPr lang="ru-RU" sz="2800" b="0" i="0" u="none" strike="noStrike" dirty="0">
                <a:effectLst/>
                <a:latin typeface="+mn-lt"/>
                <a:ea typeface="+mn-ea"/>
                <a:cs typeface="+mn-cs"/>
                <a:sym typeface="Arial"/>
              </a:rPr>
              <a:t>).   </a:t>
            </a:r>
          </a:p>
          <a:p>
            <a:pPr rtl="0"/>
            <a:br>
              <a:rPr lang="ru-RU" dirty="0"/>
            </a:br>
            <a:r>
              <a:rPr lang="ru-RU" u="sng" dirty="0" err="1"/>
              <a:t>Ако</a:t>
            </a:r>
            <a:r>
              <a:rPr lang="ru-RU" u="sng" dirty="0"/>
              <a:t> </a:t>
            </a:r>
            <a:r>
              <a:rPr lang="ru-RU" u="sng" dirty="0" err="1"/>
              <a:t>във</a:t>
            </a:r>
            <a:r>
              <a:rPr lang="ru-RU" u="sng" dirty="0"/>
              <a:t> формата </a:t>
            </a:r>
            <a:r>
              <a:rPr lang="ru-RU" u="sng" dirty="0" err="1"/>
              <a:t>молекулата</a:t>
            </a:r>
            <a:r>
              <a:rPr lang="ru-RU" u="sng" dirty="0"/>
              <a:t> </a:t>
            </a:r>
            <a:r>
              <a:rPr lang="ru-RU" u="sng" dirty="0" err="1"/>
              <a:t>има</a:t>
            </a:r>
            <a:r>
              <a:rPr lang="ru-RU" u="sng" dirty="0"/>
              <a:t> </a:t>
            </a:r>
            <a:r>
              <a:rPr lang="ru-RU" u="sng" dirty="0" err="1"/>
              <a:t>повече</a:t>
            </a:r>
            <a:r>
              <a:rPr lang="ru-RU" u="sng" dirty="0"/>
              <a:t> от </a:t>
            </a:r>
            <a:r>
              <a:rPr lang="ru-RU" u="sng" dirty="0" err="1"/>
              <a:t>една</a:t>
            </a:r>
            <a:r>
              <a:rPr lang="ru-RU" u="sng" dirty="0"/>
              <a:t> </a:t>
            </a:r>
            <a:r>
              <a:rPr lang="ru-RU" u="sng" dirty="0" err="1"/>
              <a:t>такава</a:t>
            </a:r>
            <a:r>
              <a:rPr lang="ru-RU" u="sng" dirty="0"/>
              <a:t> </a:t>
            </a:r>
            <a:r>
              <a:rPr lang="ru-RU" u="sng" dirty="0" err="1"/>
              <a:t>извивка</a:t>
            </a:r>
            <a:r>
              <a:rPr lang="ru-RU" dirty="0"/>
              <a:t>, </a:t>
            </a:r>
            <a:r>
              <a:rPr lang="ru-RU" dirty="0" err="1"/>
              <a:t>киселините</a:t>
            </a:r>
            <a:r>
              <a:rPr lang="ru-RU" dirty="0"/>
              <a:t> </a:t>
            </a:r>
            <a:r>
              <a:rPr lang="ru-RU" dirty="0" err="1"/>
              <a:t>ще</a:t>
            </a:r>
            <a:r>
              <a:rPr lang="ru-RU" dirty="0"/>
              <a:t> се </a:t>
            </a:r>
            <a:r>
              <a:rPr lang="ru-RU" dirty="0" err="1"/>
              <a:t>наричат</a:t>
            </a:r>
            <a:r>
              <a:rPr lang="ru-RU" dirty="0"/>
              <a:t> </a:t>
            </a:r>
            <a:r>
              <a:rPr lang="ru-RU" sz="2800" b="0" i="0" u="sng" dirty="0" err="1">
                <a:effectLst/>
                <a:latin typeface="+mn-lt"/>
                <a:ea typeface="+mn-ea"/>
                <a:cs typeface="+mn-cs"/>
                <a:sym typeface="Arial"/>
              </a:rPr>
              <a:t>полиненаситени</a:t>
            </a:r>
            <a:r>
              <a:rPr lang="ru-RU" sz="2800" b="1" i="0" u="none" strike="noStrike" dirty="0">
                <a:effectLst/>
                <a:latin typeface="+mn-lt"/>
                <a:ea typeface="+mn-ea"/>
                <a:cs typeface="+mn-cs"/>
                <a:sym typeface="Arial"/>
              </a:rPr>
              <a:t>.</a:t>
            </a:r>
            <a:endParaRPr lang="ru-RU" dirty="0">
              <a:effectLst/>
            </a:endParaRPr>
          </a:p>
          <a:p>
            <a:pPr rtl="0"/>
            <a:br>
              <a:rPr lang="ru-RU" dirty="0"/>
            </a:br>
            <a:r>
              <a:rPr lang="ru-RU" dirty="0" err="1"/>
              <a:t>Ако</a:t>
            </a:r>
            <a:r>
              <a:rPr lang="ru-RU" dirty="0"/>
              <a:t> </a:t>
            </a:r>
            <a:r>
              <a:rPr lang="ru-RU" dirty="0" err="1"/>
              <a:t>тази</a:t>
            </a:r>
            <a:r>
              <a:rPr lang="ru-RU" dirty="0"/>
              <a:t> </a:t>
            </a:r>
            <a:r>
              <a:rPr lang="ru-RU" u="sng" dirty="0" err="1"/>
              <a:t>извивка</a:t>
            </a:r>
            <a:r>
              <a:rPr lang="ru-RU" u="sng" dirty="0"/>
              <a:t> </a:t>
            </a:r>
            <a:r>
              <a:rPr lang="ru-RU" sz="2800" b="0" i="0" u="sng" dirty="0" err="1">
                <a:effectLst/>
                <a:latin typeface="+mn-lt"/>
                <a:ea typeface="+mn-ea"/>
                <a:cs typeface="+mn-cs"/>
                <a:sym typeface="Arial"/>
              </a:rPr>
              <a:t>започва</a:t>
            </a:r>
            <a:r>
              <a:rPr lang="ru-RU" sz="2800" b="0" i="0" u="sng" dirty="0">
                <a:effectLst/>
                <a:latin typeface="+mn-lt"/>
                <a:ea typeface="+mn-ea"/>
                <a:cs typeface="+mn-cs"/>
                <a:sym typeface="Arial"/>
              </a:rPr>
              <a:t> от </a:t>
            </a:r>
            <a:r>
              <a:rPr lang="ru-RU" sz="2800" b="0" i="0" u="sng" dirty="0" err="1">
                <a:effectLst/>
                <a:latin typeface="+mn-lt"/>
                <a:ea typeface="+mn-ea"/>
                <a:cs typeface="+mn-cs"/>
                <a:sym typeface="Arial"/>
              </a:rPr>
              <a:t>третия</a:t>
            </a:r>
            <a:r>
              <a:rPr lang="ru-RU" sz="2800" b="0" i="0" u="sng" dirty="0">
                <a:effectLst/>
                <a:latin typeface="+mn-lt"/>
                <a:ea typeface="+mn-ea"/>
                <a:cs typeface="+mn-cs"/>
                <a:sym typeface="Arial"/>
              </a:rPr>
              <a:t> от края </a:t>
            </a:r>
            <a:r>
              <a:rPr lang="ru-RU" sz="2800" b="0" i="0" u="sng" dirty="0" err="1">
                <a:effectLst/>
                <a:latin typeface="+mn-lt"/>
                <a:ea typeface="+mn-ea"/>
                <a:cs typeface="+mn-cs"/>
                <a:sym typeface="Arial"/>
              </a:rPr>
              <a:t>въглероден</a:t>
            </a:r>
            <a:r>
              <a:rPr lang="ru-RU" sz="2800" b="0" i="0" u="sng" dirty="0">
                <a:effectLst/>
                <a:latin typeface="+mn-lt"/>
                <a:ea typeface="+mn-ea"/>
                <a:cs typeface="+mn-cs"/>
                <a:sym typeface="Arial"/>
              </a:rPr>
              <a:t> атом </a:t>
            </a:r>
            <a:r>
              <a:rPr lang="ru-RU" sz="2800" b="0" i="0" u="none" strike="noStrike" dirty="0">
                <a:effectLst/>
                <a:latin typeface="+mn-lt"/>
                <a:ea typeface="+mn-ea"/>
                <a:cs typeface="+mn-cs"/>
                <a:sym typeface="Arial"/>
              </a:rPr>
              <a:t>, то </a:t>
            </a:r>
            <a:r>
              <a:rPr lang="ru-RU" sz="2800" b="0" i="0" u="none" strike="noStrike" dirty="0" err="1">
                <a:effectLst/>
                <a:latin typeface="+mn-lt"/>
                <a:ea typeface="+mn-ea"/>
                <a:cs typeface="+mn-cs"/>
                <a:sym typeface="Arial"/>
              </a:rPr>
              <a:t>тогава</a:t>
            </a:r>
            <a:r>
              <a:rPr lang="ru-RU" sz="2800" b="0" i="0" u="none" strike="noStrike" dirty="0">
                <a:effectLst/>
                <a:latin typeface="+mn-lt"/>
                <a:ea typeface="+mn-ea"/>
                <a:cs typeface="+mn-cs"/>
                <a:sym typeface="Arial"/>
              </a:rPr>
              <a:t> имаме — </a:t>
            </a:r>
            <a:r>
              <a:rPr lang="ru-RU" sz="2800" b="0" i="0" u="sng" dirty="0">
                <a:effectLst/>
                <a:latin typeface="+mn-lt"/>
                <a:ea typeface="+mn-ea"/>
                <a:cs typeface="+mn-cs"/>
                <a:sym typeface="Arial"/>
              </a:rPr>
              <a:t>омега-3 </a:t>
            </a:r>
            <a:r>
              <a:rPr lang="ru-RU" sz="2800" b="0" i="0" u="sng" dirty="0" err="1">
                <a:effectLst/>
                <a:latin typeface="+mn-lt"/>
                <a:ea typeface="+mn-ea"/>
                <a:cs typeface="+mn-cs"/>
                <a:sym typeface="Arial"/>
              </a:rPr>
              <a:t>полиненаситени</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мастни</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киселини</a:t>
            </a:r>
            <a:r>
              <a:rPr lang="ru-RU" sz="2800" b="0" i="0" u="sng" dirty="0">
                <a:effectLst/>
                <a:latin typeface="+mn-lt"/>
                <a:ea typeface="+mn-ea"/>
                <a:cs typeface="+mn-cs"/>
                <a:sym typeface="Arial"/>
              </a:rPr>
              <a:t> (ПНМК)</a:t>
            </a:r>
            <a:r>
              <a:rPr lang="ru-RU" sz="2800" b="0" i="0" u="none" strike="noStrike" dirty="0">
                <a:effectLst/>
                <a:latin typeface="+mn-lt"/>
                <a:ea typeface="+mn-ea"/>
                <a:cs typeface="+mn-cs"/>
                <a:sym typeface="Arial"/>
              </a:rPr>
              <a:t>, а </a:t>
            </a:r>
            <a:r>
              <a:rPr lang="ru-RU" sz="2800" b="0" i="0" u="none" strike="noStrike" dirty="0" err="1">
                <a:effectLst/>
                <a:latin typeface="+mn-lt"/>
                <a:ea typeface="+mn-ea"/>
                <a:cs typeface="+mn-cs"/>
                <a:sym typeface="Arial"/>
              </a:rPr>
              <a:t>ако</a:t>
            </a:r>
            <a:r>
              <a:rPr lang="ru-RU" sz="2800" b="0" i="0" u="none" strike="noStrike" dirty="0">
                <a:effectLst/>
                <a:latin typeface="+mn-lt"/>
                <a:ea typeface="+mn-ea"/>
                <a:cs typeface="+mn-cs"/>
                <a:sym typeface="Arial"/>
              </a:rPr>
              <a:t> е от</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шестия</a:t>
            </a:r>
            <a:r>
              <a:rPr lang="ru-RU" sz="2800" b="0" i="0" u="none" strike="noStrike" dirty="0">
                <a:effectLst/>
                <a:latin typeface="+mn-lt"/>
                <a:ea typeface="+mn-ea"/>
                <a:cs typeface="+mn-cs"/>
                <a:sym typeface="Arial"/>
              </a:rPr>
              <a:t> – </a:t>
            </a:r>
            <a:r>
              <a:rPr lang="ru-RU" sz="2800" b="0" i="0" u="sng" dirty="0">
                <a:effectLst/>
                <a:latin typeface="+mn-lt"/>
                <a:ea typeface="+mn-ea"/>
                <a:cs typeface="+mn-cs"/>
                <a:sym typeface="Arial"/>
              </a:rPr>
              <a:t>омега-6 </a:t>
            </a:r>
            <a:r>
              <a:rPr lang="ru-RU" sz="2800" b="0" i="0" u="sng" dirty="0" err="1">
                <a:effectLst/>
                <a:latin typeface="+mn-lt"/>
                <a:ea typeface="+mn-ea"/>
                <a:cs typeface="+mn-cs"/>
                <a:sym typeface="Arial"/>
              </a:rPr>
              <a:t>полиненаситени</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мастни</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киселини</a:t>
            </a:r>
            <a:r>
              <a:rPr lang="ru-RU" sz="2800" b="0" i="0" u="sng" dirty="0">
                <a:effectLst/>
                <a:latin typeface="+mn-lt"/>
                <a:ea typeface="+mn-ea"/>
                <a:cs typeface="+mn-cs"/>
                <a:sym typeface="Arial"/>
              </a:rPr>
              <a:t> (ПНМК).</a:t>
            </a:r>
            <a:endParaRPr lang="ru-RU" dirty="0">
              <a:effectLst/>
            </a:endParaRPr>
          </a:p>
          <a:p>
            <a:pPr rtl="0"/>
            <a:br>
              <a:rPr lang="ru-RU" dirty="0"/>
            </a:br>
            <a:r>
              <a:rPr lang="ru-RU" sz="2800" b="0" i="0" u="none" strike="noStrike" dirty="0" err="1">
                <a:effectLst/>
                <a:latin typeface="+mn-lt"/>
                <a:ea typeface="+mn-ea"/>
                <a:cs typeface="+mn-cs"/>
                <a:sym typeface="Arial"/>
              </a:rPr>
              <a:t>Наситените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мастни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съдържат</a:t>
            </a:r>
            <a:r>
              <a:rPr lang="ru-RU" sz="2800" b="0" i="0" u="none" strike="noStrike" dirty="0">
                <a:effectLst/>
                <a:latin typeface="+mn-lt"/>
                <a:ea typeface="+mn-ea"/>
                <a:cs typeface="+mn-cs"/>
                <a:sym typeface="Arial"/>
              </a:rPr>
              <a:t> в:</a:t>
            </a:r>
            <a:endParaRPr lang="ru-RU" dirty="0">
              <a:effectLst/>
            </a:endParaRPr>
          </a:p>
          <a:p>
            <a:pPr marL="285750" indent="-285750" rtl="0" fontAlgn="base">
              <a:buFont typeface="Arial" panose="020B0604020202020204" pitchFamily="34" charset="0"/>
              <a:buChar char="•"/>
            </a:pPr>
            <a:r>
              <a:rPr lang="ru-RU" sz="2800" b="0" i="0" u="none" strike="noStrike" dirty="0" err="1">
                <a:effectLst/>
                <a:latin typeface="+mn-lt"/>
                <a:ea typeface="+mn-ea"/>
                <a:cs typeface="+mn-cs"/>
                <a:sym typeface="Arial"/>
              </a:rPr>
              <a:t>млечните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продукти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мляко</a:t>
            </a:r>
            <a:r>
              <a:rPr lang="ru-RU" sz="2800" b="0" i="0" u="none" strike="noStrike" dirty="0">
                <a:effectLst/>
                <a:latin typeface="+mn-lt"/>
                <a:ea typeface="+mn-ea"/>
                <a:cs typeface="+mn-cs"/>
                <a:sym typeface="Arial"/>
              </a:rPr>
              <a:t>, сирене, масло, сметана, </a:t>
            </a:r>
            <a:r>
              <a:rPr lang="ru-RU" sz="2800" b="0" i="0" u="none" strike="noStrike" dirty="0" err="1">
                <a:effectLst/>
                <a:latin typeface="+mn-lt"/>
                <a:ea typeface="+mn-ea"/>
                <a:cs typeface="+mn-cs"/>
                <a:sym typeface="Arial"/>
              </a:rPr>
              <a:t>сладолед</a:t>
            </a:r>
            <a:r>
              <a:rPr lang="ru-RU" sz="2800" b="0" i="0" u="none" strike="noStrike" dirty="0">
                <a:effectLst/>
                <a:latin typeface="+mn-lt"/>
                <a:ea typeface="+mn-ea"/>
                <a:cs typeface="+mn-cs"/>
                <a:sym typeface="Arial"/>
              </a:rPr>
              <a:t>),</a:t>
            </a:r>
          </a:p>
          <a:p>
            <a:pPr marL="285750" indent="-285750" rtl="0" fontAlgn="base">
              <a:buFont typeface="Arial" panose="020B0604020202020204" pitchFamily="34" charset="0"/>
              <a:buChar char="•"/>
            </a:pPr>
            <a:r>
              <a:rPr lang="ru-RU" sz="2800" b="0" i="0" u="none" strike="noStrike" dirty="0" err="1">
                <a:effectLst/>
                <a:latin typeface="+mn-lt"/>
                <a:ea typeface="+mn-ea"/>
                <a:cs typeface="+mn-cs"/>
                <a:sym typeface="Arial"/>
              </a:rPr>
              <a:t>мазното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месо</a:t>
            </a:r>
            <a:r>
              <a:rPr lang="ru-RU" sz="2800" b="0" i="0" u="none" strike="noStrike" dirty="0">
                <a:effectLst/>
                <a:latin typeface="+mn-lt"/>
                <a:ea typeface="+mn-ea"/>
                <a:cs typeface="+mn-cs"/>
                <a:sym typeface="Arial"/>
              </a:rPr>
              <a:t> и </a:t>
            </a:r>
            <a:r>
              <a:rPr lang="ru-RU" sz="2800" b="0" i="0" u="none" strike="noStrike" dirty="0" err="1">
                <a:effectLst/>
                <a:latin typeface="+mn-lt"/>
                <a:ea typeface="+mn-ea"/>
                <a:cs typeface="+mn-cs"/>
                <a:sym typeface="Arial"/>
              </a:rPr>
              <a:t>месните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продукти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сланина</a:t>
            </a:r>
            <a:r>
              <a:rPr lang="ru-RU" sz="2800" b="0" i="0" u="none" strike="noStrike" dirty="0">
                <a:effectLst/>
                <a:latin typeface="+mn-lt"/>
                <a:ea typeface="+mn-ea"/>
                <a:cs typeface="+mn-cs"/>
                <a:sym typeface="Arial"/>
              </a:rPr>
              <a:t>, бекон, </a:t>
            </a:r>
            <a:r>
              <a:rPr lang="ru-RU" sz="2800" b="0" i="0" u="none" strike="noStrike" dirty="0" err="1">
                <a:effectLst/>
                <a:latin typeface="+mn-lt"/>
                <a:ea typeface="+mn-ea"/>
                <a:cs typeface="+mn-cs"/>
                <a:sym typeface="Arial"/>
              </a:rPr>
              <a:t>наденички</a:t>
            </a:r>
            <a:r>
              <a:rPr lang="ru-RU" sz="2800" b="0" i="0" u="none" strike="noStrike" dirty="0">
                <a:effectLst/>
                <a:latin typeface="+mn-lt"/>
                <a:ea typeface="+mn-ea"/>
                <a:cs typeface="+mn-cs"/>
                <a:sym typeface="Arial"/>
              </a:rPr>
              <a:t>), </a:t>
            </a:r>
          </a:p>
          <a:p>
            <a:pPr marL="285750" indent="-285750" rtl="0" fontAlgn="base">
              <a:buFont typeface="Arial" panose="020B0604020202020204" pitchFamily="34" charset="0"/>
              <a:buChar char="•"/>
            </a:pPr>
            <a:r>
              <a:rPr lang="ru-RU" sz="2800" b="0" i="0" u="none" strike="noStrike" dirty="0">
                <a:effectLst/>
                <a:latin typeface="+mn-lt"/>
                <a:ea typeface="+mn-ea"/>
                <a:cs typeface="+mn-cs"/>
                <a:sym typeface="Arial"/>
              </a:rPr>
              <a:t>тропически масла (</a:t>
            </a:r>
            <a:r>
              <a:rPr lang="ru-RU" sz="2800" b="0" i="0" u="none" strike="noStrike" dirty="0" err="1">
                <a:effectLst/>
                <a:latin typeface="+mn-lt"/>
                <a:ea typeface="+mn-ea"/>
                <a:cs typeface="+mn-cs"/>
                <a:sym typeface="Arial"/>
              </a:rPr>
              <a:t>кокосово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палмово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какаово</a:t>
            </a:r>
            <a:r>
              <a:rPr lang="ru-RU" sz="2800" b="0" i="0" u="none" strike="noStrike" dirty="0">
                <a:effectLst/>
                <a:latin typeface="+mn-lt"/>
                <a:ea typeface="+mn-ea"/>
                <a:cs typeface="+mn-cs"/>
                <a:sym typeface="Arial"/>
              </a:rPr>
              <a:t>), </a:t>
            </a:r>
          </a:p>
          <a:p>
            <a:pPr marL="285750" indent="-285750" rtl="0" fontAlgn="base">
              <a:buFont typeface="Arial" panose="020B0604020202020204" pitchFamily="34" charset="0"/>
              <a:buChar char="•"/>
            </a:pPr>
            <a:r>
              <a:rPr lang="ru-RU" sz="2800" b="0" i="0" u="none" strike="noStrike" dirty="0" err="1">
                <a:effectLst/>
                <a:latin typeface="+mn-lt"/>
                <a:ea typeface="+mn-ea"/>
                <a:cs typeface="+mn-cs"/>
                <a:sym typeface="Arial"/>
              </a:rPr>
              <a:t>сладкарски</a:t>
            </a:r>
            <a:r>
              <a:rPr lang="ru-RU" sz="2800" b="0" i="0" u="none" strike="noStrike" dirty="0">
                <a:effectLst/>
                <a:latin typeface="+mn-lt"/>
                <a:ea typeface="+mn-ea"/>
                <a:cs typeface="+mn-cs"/>
                <a:sym typeface="Arial"/>
              </a:rPr>
              <a:t> изделиях (</a:t>
            </a:r>
            <a:r>
              <a:rPr lang="ru-RU" sz="2800" b="0" i="0" u="none" strike="noStrike" dirty="0" err="1">
                <a:effectLst/>
                <a:latin typeface="+mn-lt"/>
                <a:ea typeface="+mn-ea"/>
                <a:cs typeface="+mn-cs"/>
                <a:sym typeface="Arial"/>
              </a:rPr>
              <a:t>бонбони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бисквити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торти</a:t>
            </a:r>
            <a:r>
              <a:rPr lang="ru-RU" sz="2800" b="0" i="0" u="none" strike="noStrike" dirty="0">
                <a:effectLst/>
                <a:latin typeface="+mn-lt"/>
                <a:ea typeface="+mn-ea"/>
                <a:cs typeface="+mn-cs"/>
                <a:sym typeface="Arial"/>
              </a:rPr>
              <a:t>).</a:t>
            </a:r>
          </a:p>
          <a:p>
            <a:pPr rtl="0"/>
            <a:r>
              <a:rPr lang="ru-RU" sz="2800" b="0" i="0" u="none" strike="noStrike" dirty="0" err="1">
                <a:effectLst/>
                <a:latin typeface="+mn-lt"/>
                <a:ea typeface="+mn-ea"/>
                <a:cs typeface="+mn-cs"/>
                <a:sym typeface="Arial"/>
              </a:rPr>
              <a:t>Наситените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мастни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нужни</a:t>
            </a:r>
            <a:r>
              <a:rPr lang="ru-RU" sz="2800" b="0" i="0" u="none" strike="noStrike" dirty="0">
                <a:effectLst/>
                <a:latin typeface="+mn-lt"/>
                <a:ea typeface="+mn-ea"/>
                <a:cs typeface="+mn-cs"/>
                <a:sym typeface="Arial"/>
              </a:rPr>
              <a:t> на организма в </a:t>
            </a:r>
            <a:r>
              <a:rPr lang="ru-RU" sz="2800" b="0" i="0" u="none" strike="noStrike" dirty="0" err="1">
                <a:effectLst/>
                <a:latin typeface="+mn-lt"/>
                <a:ea typeface="+mn-ea"/>
                <a:cs typeface="+mn-cs"/>
                <a:sym typeface="Arial"/>
              </a:rPr>
              <a:t>ограничени</a:t>
            </a:r>
            <a:r>
              <a:rPr lang="ru-RU" sz="2800" b="0" i="0" u="none" strike="noStrike" dirty="0">
                <a:effectLst/>
                <a:latin typeface="+mn-lt"/>
                <a:ea typeface="+mn-ea"/>
                <a:cs typeface="+mn-cs"/>
                <a:sym typeface="Arial"/>
              </a:rPr>
              <a:t> количества. Но </a:t>
            </a:r>
            <a:r>
              <a:rPr lang="ru-RU" sz="2800" b="1" i="0" u="none" strike="noStrike" dirty="0" err="1">
                <a:effectLst/>
                <a:latin typeface="+mn-lt"/>
                <a:ea typeface="+mn-ea"/>
                <a:cs typeface="+mn-cs"/>
                <a:sym typeface="Arial"/>
              </a:rPr>
              <a:t>биологическата</a:t>
            </a:r>
            <a:r>
              <a:rPr lang="ru-RU" sz="2800" b="1" i="0" u="none" strike="noStrike" dirty="0">
                <a:effectLst/>
                <a:latin typeface="+mn-lt"/>
                <a:ea typeface="+mn-ea"/>
                <a:cs typeface="+mn-cs"/>
                <a:sym typeface="Arial"/>
              </a:rPr>
              <a:t> поля на </a:t>
            </a:r>
            <a:r>
              <a:rPr lang="ru-RU" sz="2800" b="1" i="0" u="none" strike="noStrike" dirty="0" err="1">
                <a:effectLst/>
                <a:latin typeface="+mn-lt"/>
                <a:ea typeface="+mn-ea"/>
                <a:cs typeface="+mn-cs"/>
                <a:sym typeface="Arial"/>
              </a:rPr>
              <a:t>ненаситените</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мастни</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киселини</a:t>
            </a:r>
            <a:r>
              <a:rPr lang="ru-RU" sz="2800" b="1" i="0" u="none" strike="noStrike" dirty="0">
                <a:effectLst/>
                <a:latin typeface="+mn-lt"/>
                <a:ea typeface="+mn-ea"/>
                <a:cs typeface="+mn-cs"/>
                <a:sym typeface="Arial"/>
              </a:rPr>
              <a:t> е много </a:t>
            </a:r>
            <a:r>
              <a:rPr lang="ru-RU" sz="2800" b="1" i="0" u="none" strike="noStrike" dirty="0" err="1">
                <a:effectLst/>
                <a:latin typeface="+mn-lt"/>
                <a:ea typeface="+mn-ea"/>
                <a:cs typeface="+mn-cs"/>
                <a:sym typeface="Arial"/>
              </a:rPr>
              <a:t>по-многообразна</a:t>
            </a:r>
            <a:r>
              <a:rPr lang="ru-RU" sz="2800" b="1" i="0" u="none" strike="noStrike" dirty="0">
                <a:effectLst/>
                <a:latin typeface="+mn-lt"/>
                <a:ea typeface="+mn-ea"/>
                <a:cs typeface="+mn-cs"/>
                <a:sym typeface="Arial"/>
              </a:rPr>
              <a:t> и </a:t>
            </a:r>
            <a:r>
              <a:rPr lang="ru-RU" sz="2800" b="1" i="0" u="none" strike="noStrike" dirty="0" err="1">
                <a:effectLst/>
                <a:latin typeface="+mn-lt"/>
                <a:ea typeface="+mn-ea"/>
                <a:cs typeface="+mn-cs"/>
                <a:sym typeface="Arial"/>
              </a:rPr>
              <a:t>потребността</a:t>
            </a:r>
            <a:r>
              <a:rPr lang="ru-RU" sz="2800" b="1" i="0" u="none" strike="noStrike" dirty="0">
                <a:effectLst/>
                <a:latin typeface="+mn-lt"/>
                <a:ea typeface="+mn-ea"/>
                <a:cs typeface="+mn-cs"/>
                <a:sym typeface="Arial"/>
              </a:rPr>
              <a:t> от </a:t>
            </a:r>
            <a:r>
              <a:rPr lang="ru-RU" sz="2800" b="1" i="0" u="none" strike="noStrike" dirty="0" err="1">
                <a:effectLst/>
                <a:latin typeface="+mn-lt"/>
                <a:ea typeface="+mn-ea"/>
                <a:cs typeface="+mn-cs"/>
                <a:sym typeface="Arial"/>
              </a:rPr>
              <a:t>тях</a:t>
            </a:r>
            <a:r>
              <a:rPr lang="ru-RU" sz="2800" b="1" i="0" u="none" strike="noStrike" dirty="0">
                <a:effectLst/>
                <a:latin typeface="+mn-lt"/>
                <a:ea typeface="+mn-ea"/>
                <a:cs typeface="+mn-cs"/>
                <a:sym typeface="Arial"/>
              </a:rPr>
              <a:t> е </a:t>
            </a:r>
            <a:r>
              <a:rPr lang="ru-RU" sz="2800" b="1" i="0" u="none" strike="noStrike" dirty="0" err="1">
                <a:effectLst/>
                <a:latin typeface="+mn-lt"/>
                <a:ea typeface="+mn-ea"/>
                <a:cs typeface="+mn-cs"/>
                <a:sym typeface="Arial"/>
              </a:rPr>
              <a:t>по-голяма</a:t>
            </a:r>
            <a:r>
              <a:rPr lang="ru-RU" sz="2800" b="0" i="0" u="none" strike="noStrike" dirty="0">
                <a:effectLst/>
                <a:latin typeface="+mn-lt"/>
                <a:ea typeface="+mn-ea"/>
                <a:cs typeface="+mn-cs"/>
                <a:sym typeface="Arial"/>
              </a:rPr>
              <a:t>. </a:t>
            </a:r>
            <a:endParaRPr lang="ru-RU" dirty="0">
              <a:effectLst/>
            </a:endParaRPr>
          </a:p>
          <a:p>
            <a:pPr rtl="0"/>
            <a:r>
              <a:rPr lang="ru-RU" sz="2800" b="0" i="0" u="none" strike="noStrike" dirty="0" err="1">
                <a:effectLst/>
                <a:latin typeface="+mn-lt"/>
                <a:ea typeface="+mn-ea"/>
                <a:cs typeface="+mn-cs"/>
                <a:sym typeface="Arial"/>
              </a:rPr>
              <a:t>Ненаситените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мастни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смятат</a:t>
            </a:r>
            <a:r>
              <a:rPr lang="ru-RU" sz="2800" b="0" i="0" u="none" strike="noStrike" dirty="0">
                <a:effectLst/>
                <a:latin typeface="+mn-lt"/>
                <a:ea typeface="+mn-ea"/>
                <a:cs typeface="+mn-cs"/>
                <a:sym typeface="Arial"/>
              </a:rPr>
              <a:t> за </a:t>
            </a:r>
            <a:r>
              <a:rPr lang="ru-RU" sz="2800" b="0" i="0" u="none" strike="noStrike" dirty="0" err="1">
                <a:effectLst/>
                <a:latin typeface="+mn-lt"/>
                <a:ea typeface="+mn-ea"/>
                <a:cs typeface="+mn-cs"/>
                <a:sym typeface="Arial"/>
              </a:rPr>
              <a:t>полезни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защото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помагат</a:t>
            </a:r>
            <a:r>
              <a:rPr lang="ru-RU" sz="2800" b="0" i="0" u="none" strike="noStrike" dirty="0">
                <a:effectLst/>
                <a:latin typeface="+mn-lt"/>
                <a:ea typeface="+mn-ea"/>
                <a:cs typeface="+mn-cs"/>
                <a:sym typeface="Arial"/>
              </a:rPr>
              <a:t> за </a:t>
            </a:r>
            <a:r>
              <a:rPr lang="ru-RU" sz="2800" b="0" i="0" u="none" strike="noStrike" dirty="0" err="1">
                <a:effectLst/>
                <a:latin typeface="+mn-lt"/>
                <a:ea typeface="+mn-ea"/>
                <a:cs typeface="+mn-cs"/>
                <a:sym typeface="Arial"/>
              </a:rPr>
              <a:t>контролиране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нивото</a:t>
            </a:r>
            <a:r>
              <a:rPr lang="ru-RU" sz="2800" b="0" i="0" u="none" strike="noStrike" dirty="0">
                <a:effectLst/>
                <a:latin typeface="+mn-lt"/>
                <a:ea typeface="+mn-ea"/>
                <a:cs typeface="+mn-cs"/>
                <a:sym typeface="Arial"/>
              </a:rPr>
              <a:t> на </a:t>
            </a:r>
            <a:r>
              <a:rPr lang="ru-RU" sz="2800" b="0" i="0" u="none" strike="noStrike" dirty="0" err="1">
                <a:effectLst/>
                <a:latin typeface="+mn-lt"/>
                <a:ea typeface="+mn-ea"/>
                <a:cs typeface="+mn-cs"/>
                <a:sym typeface="Arial"/>
              </a:rPr>
              <a:t>холестерола</a:t>
            </a:r>
            <a:r>
              <a:rPr lang="ru-RU" sz="2800" b="0" i="0" u="none" strike="noStrike" dirty="0">
                <a:effectLst/>
                <a:latin typeface="+mn-lt"/>
                <a:ea typeface="+mn-ea"/>
                <a:cs typeface="+mn-cs"/>
                <a:sym typeface="Arial"/>
              </a:rPr>
              <a:t> в </a:t>
            </a:r>
            <a:r>
              <a:rPr lang="ru-RU" sz="2800" b="0" i="0" u="none" strike="noStrike" dirty="0" err="1">
                <a:effectLst/>
                <a:latin typeface="+mn-lt"/>
                <a:ea typeface="+mn-ea"/>
                <a:cs typeface="+mn-cs"/>
                <a:sym typeface="Arial"/>
              </a:rPr>
              <a:t>кръвта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намаляват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възпаленията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стабилизират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сърдечния</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ритъм</a:t>
            </a:r>
            <a:r>
              <a:rPr lang="ru-RU" sz="2800" b="0" i="0" u="none" strike="noStrike" dirty="0">
                <a:effectLst/>
                <a:latin typeface="+mn-lt"/>
                <a:ea typeface="+mn-ea"/>
                <a:cs typeface="+mn-cs"/>
                <a:sym typeface="Arial"/>
              </a:rPr>
              <a:t> и </a:t>
            </a:r>
            <a:r>
              <a:rPr lang="ru-RU" sz="2800" b="0" i="0" u="none" strike="noStrike" dirty="0" err="1">
                <a:effectLst/>
                <a:latin typeface="+mn-lt"/>
                <a:ea typeface="+mn-ea"/>
                <a:cs typeface="+mn-cs"/>
                <a:sym typeface="Arial"/>
              </a:rPr>
              <a:t>играят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редица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други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полезни</a:t>
            </a:r>
            <a:r>
              <a:rPr lang="ru-RU" sz="2800" b="0" i="0" u="none" strike="noStrike" dirty="0">
                <a:effectLst/>
                <a:latin typeface="+mn-lt"/>
                <a:ea typeface="+mn-ea"/>
                <a:cs typeface="+mn-cs"/>
                <a:sym typeface="Arial"/>
              </a:rPr>
              <a:t> роли. </a:t>
            </a:r>
            <a:r>
              <a:rPr lang="ru-RU" sz="2800" b="1" i="0" u="none" strike="noStrike" dirty="0" err="1">
                <a:effectLst/>
                <a:latin typeface="+mn-lt"/>
                <a:ea typeface="+mn-ea"/>
                <a:cs typeface="+mn-cs"/>
                <a:sym typeface="Arial"/>
              </a:rPr>
              <a:t>Това</a:t>
            </a:r>
            <a:r>
              <a:rPr lang="ru-RU" sz="2800" b="1" i="0" u="none" strike="noStrike" dirty="0">
                <a:effectLst/>
                <a:latin typeface="+mn-lt"/>
                <a:ea typeface="+mn-ea"/>
                <a:cs typeface="+mn-cs"/>
                <a:sym typeface="Arial"/>
              </a:rPr>
              <a:t> се </a:t>
            </a:r>
            <a:r>
              <a:rPr lang="ru-RU" sz="2800" b="1" i="0" u="none" strike="noStrike" dirty="0" err="1">
                <a:effectLst/>
                <a:latin typeface="+mn-lt"/>
                <a:ea typeface="+mn-ea"/>
                <a:cs typeface="+mn-cs"/>
                <a:sym typeface="Arial"/>
              </a:rPr>
              <a:t>отнася</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особено</a:t>
            </a:r>
            <a:r>
              <a:rPr lang="ru-RU" sz="2800" b="1" i="0" u="none" strike="noStrike" dirty="0">
                <a:effectLst/>
                <a:latin typeface="+mn-lt"/>
                <a:ea typeface="+mn-ea"/>
                <a:cs typeface="+mn-cs"/>
                <a:sym typeface="Arial"/>
              </a:rPr>
              <a:t> за ПНМК омега-3 и омега-6.</a:t>
            </a:r>
            <a:endParaRPr lang="ru-RU" dirty="0">
              <a:effectLst/>
            </a:endParaRPr>
          </a:p>
          <a:p>
            <a:pPr rtl="0"/>
            <a:r>
              <a:rPr lang="ru-RU" sz="2800" b="0" i="0" u="none" strike="noStrike" dirty="0" err="1">
                <a:effectLst/>
                <a:latin typeface="+mn-lt"/>
                <a:ea typeface="+mn-ea"/>
                <a:cs typeface="+mn-cs"/>
                <a:sym typeface="Arial"/>
              </a:rPr>
              <a:t>Човешкият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организъм</a:t>
            </a:r>
            <a:r>
              <a:rPr lang="ru-RU" sz="2800" b="0" i="0" u="none" strike="noStrike" dirty="0">
                <a:effectLst/>
                <a:latin typeface="+mn-lt"/>
                <a:ea typeface="+mn-ea"/>
                <a:cs typeface="+mn-cs"/>
                <a:sym typeface="Arial"/>
              </a:rPr>
              <a:t> на практика не е способен сам да </a:t>
            </a:r>
            <a:r>
              <a:rPr lang="ru-RU" sz="2800" b="0" i="0" u="none" strike="noStrike" dirty="0" err="1">
                <a:effectLst/>
                <a:latin typeface="+mn-lt"/>
                <a:ea typeface="+mn-ea"/>
                <a:cs typeface="+mn-cs"/>
                <a:sym typeface="Arial"/>
              </a:rPr>
              <a:t>произвежда</a:t>
            </a:r>
            <a:r>
              <a:rPr lang="ru-RU" sz="2800" b="0" i="0" u="none" strike="noStrike" dirty="0">
                <a:effectLst/>
                <a:latin typeface="+mn-lt"/>
                <a:ea typeface="+mn-ea"/>
                <a:cs typeface="+mn-cs"/>
                <a:sym typeface="Arial"/>
              </a:rPr>
              <a:t> ПНМК омега-3 и омега-6, </a:t>
            </a:r>
            <a:r>
              <a:rPr lang="ru-RU" sz="2800" b="0" i="0" u="none" strike="noStrike" dirty="0" err="1">
                <a:effectLst/>
                <a:latin typeface="+mn-lt"/>
                <a:ea typeface="+mn-ea"/>
                <a:cs typeface="+mn-cs"/>
                <a:sym typeface="Arial"/>
              </a:rPr>
              <a:t>затова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трябва</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rPr>
              <a:t>да </a:t>
            </a:r>
            <a:r>
              <a:rPr lang="ru-RU" sz="2800" b="0" i="0" u="sng" strike="noStrike" dirty="0" err="1">
                <a:effectLst/>
                <a:latin typeface="+mn-lt"/>
                <a:ea typeface="+mn-ea"/>
                <a:cs typeface="+mn-cs"/>
                <a:sym typeface="Arial"/>
              </a:rPr>
              <a:t>ги</a:t>
            </a:r>
            <a:r>
              <a:rPr lang="ru-RU" sz="2800" b="0" i="0" u="sng" strike="noStrike" dirty="0">
                <a:effectLst/>
                <a:latin typeface="+mn-lt"/>
                <a:ea typeface="+mn-ea"/>
                <a:cs typeface="+mn-cs"/>
                <a:sym typeface="Arial"/>
              </a:rPr>
              <a:t> получи с </a:t>
            </a:r>
            <a:r>
              <a:rPr lang="ru-RU" sz="2800" b="0" i="0" u="sng" strike="noStrike" dirty="0" err="1">
                <a:effectLst/>
                <a:latin typeface="+mn-lt"/>
                <a:ea typeface="+mn-ea"/>
                <a:cs typeface="+mn-cs"/>
                <a:sym typeface="Arial"/>
              </a:rPr>
              <a:t>храната</a:t>
            </a:r>
            <a:r>
              <a:rPr lang="ru-RU" sz="2800" b="0" i="0" u="none" strike="noStrike" dirty="0">
                <a:effectLst/>
                <a:latin typeface="+mn-lt"/>
                <a:ea typeface="+mn-ea"/>
                <a:cs typeface="+mn-cs"/>
                <a:sym typeface="Arial"/>
              </a:rPr>
              <a:t>. Но </a:t>
            </a:r>
            <a:r>
              <a:rPr lang="ru-RU" sz="2800" b="0" i="0" u="none" strike="noStrike" dirty="0" err="1">
                <a:effectLst/>
                <a:latin typeface="+mn-lt"/>
                <a:ea typeface="+mn-ea"/>
                <a:cs typeface="+mn-cs"/>
                <a:sym typeface="Arial"/>
              </a:rPr>
              <a:t>полезните</a:t>
            </a:r>
            <a:r>
              <a:rPr lang="ru-RU" sz="2800" b="0" i="0" u="none" strike="noStrike" dirty="0">
                <a:effectLst/>
                <a:latin typeface="+mn-lt"/>
                <a:ea typeface="+mn-ea"/>
                <a:cs typeface="+mn-cs"/>
                <a:sym typeface="Arial"/>
              </a:rPr>
              <a:t> полезные свойства на </a:t>
            </a:r>
            <a:r>
              <a:rPr lang="ru-RU" sz="2800" b="0" i="0" u="none" strike="noStrike" dirty="0" err="1">
                <a:effectLst/>
                <a:latin typeface="+mn-lt"/>
                <a:ea typeface="+mn-ea"/>
                <a:cs typeface="+mn-cs"/>
                <a:sym typeface="Arial"/>
              </a:rPr>
              <a:t>тези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масни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киселини</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разкриват</a:t>
            </a:r>
            <a:r>
              <a:rPr lang="ru-RU" sz="2800" b="0" i="0" u="none" strike="noStrike" dirty="0">
                <a:effectLst/>
                <a:latin typeface="+mn-lt"/>
                <a:ea typeface="+mn-ea"/>
                <a:cs typeface="+mn-cs"/>
                <a:sym typeface="Arial"/>
              </a:rPr>
              <a:t> в </a:t>
            </a:r>
            <a:r>
              <a:rPr lang="ru-RU" sz="2800" b="0" i="0" u="none" strike="noStrike" dirty="0" err="1">
                <a:effectLst/>
                <a:latin typeface="+mn-lt"/>
                <a:ea typeface="+mn-ea"/>
                <a:cs typeface="+mn-cs"/>
                <a:sym typeface="Arial"/>
              </a:rPr>
              <a:t>условията</a:t>
            </a:r>
            <a:r>
              <a:rPr lang="ru-RU" sz="2800" b="0" i="0" u="none" strike="noStrike" dirty="0">
                <a:effectLst/>
                <a:latin typeface="+mn-lt"/>
                <a:ea typeface="+mn-ea"/>
                <a:cs typeface="+mn-cs"/>
                <a:sym typeface="Arial"/>
              </a:rPr>
              <a:t> на </a:t>
            </a:r>
            <a:r>
              <a:rPr lang="ru-RU" sz="2800" b="0" i="0" u="none" strike="noStrike" dirty="0" err="1">
                <a:effectLst/>
                <a:latin typeface="+mn-lt"/>
                <a:ea typeface="+mn-ea"/>
                <a:cs typeface="+mn-cs"/>
                <a:sym typeface="Arial"/>
              </a:rPr>
              <a:t>тяхното</a:t>
            </a:r>
            <a:r>
              <a:rPr lang="ru-RU" sz="2800" b="0" i="0" u="none" strike="noStrike" dirty="0">
                <a:effectLst/>
                <a:latin typeface="+mn-lt"/>
                <a:ea typeface="+mn-ea"/>
                <a:cs typeface="+mn-cs"/>
                <a:sym typeface="Arial"/>
              </a:rPr>
              <a:t> </a:t>
            </a:r>
            <a:r>
              <a:rPr lang="ru-RU" sz="2800" b="0" i="0" u="sng" dirty="0" err="1">
                <a:effectLst/>
                <a:latin typeface="+mn-lt"/>
                <a:ea typeface="+mn-ea"/>
                <a:cs typeface="+mn-cs"/>
                <a:sym typeface="Arial"/>
              </a:rPr>
              <a:t>правилно</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съотношение</a:t>
            </a:r>
            <a:r>
              <a:rPr lang="ru-RU" sz="2800" b="0" i="0" u="sng" dirty="0">
                <a:effectLst/>
                <a:latin typeface="+mn-lt"/>
                <a:ea typeface="+mn-ea"/>
                <a:cs typeface="+mn-cs"/>
                <a:sym typeface="Arial"/>
              </a:rPr>
              <a:t> (баланса)</a:t>
            </a:r>
            <a:r>
              <a:rPr lang="ru-RU" sz="2800" b="0" i="0" u="none" strike="noStrike" dirty="0">
                <a:effectLst/>
                <a:latin typeface="+mn-lt"/>
                <a:ea typeface="+mn-ea"/>
                <a:cs typeface="+mn-cs"/>
                <a:sym typeface="Arial"/>
              </a:rPr>
              <a:t> в </a:t>
            </a:r>
            <a:r>
              <a:rPr lang="ru-RU" sz="2800" b="0" i="0" u="none" strike="noStrike" dirty="0" err="1">
                <a:effectLst/>
                <a:latin typeface="+mn-lt"/>
                <a:ea typeface="+mn-ea"/>
                <a:cs typeface="+mn-cs"/>
                <a:sym typeface="Arial"/>
              </a:rPr>
              <a:t>храната</a:t>
            </a:r>
            <a:r>
              <a:rPr lang="ru-RU" sz="2800" b="0" i="0" u="none" strike="noStrike" dirty="0">
                <a:effectLst/>
                <a:latin typeface="+mn-lt"/>
                <a:ea typeface="+mn-ea"/>
                <a:cs typeface="+mn-cs"/>
                <a:sym typeface="Arial"/>
              </a:rPr>
              <a:t>. </a:t>
            </a:r>
            <a:endParaRPr lang="ru-RU" dirty="0">
              <a:effectLst/>
            </a:endParaRPr>
          </a:p>
          <a:p>
            <a:pPr rtl="0"/>
            <a:r>
              <a:rPr lang="ru-RU" sz="2800" b="0" i="0" u="none" strike="noStrike" dirty="0" err="1">
                <a:effectLst/>
                <a:latin typeface="+mn-lt"/>
                <a:ea typeface="+mn-ea"/>
                <a:cs typeface="+mn-cs"/>
                <a:sym typeface="Arial"/>
              </a:rPr>
              <a:t>Съвременното</a:t>
            </a:r>
            <a:r>
              <a:rPr lang="ru-RU" sz="2800" b="0" i="0" u="none" strike="noStrike" dirty="0">
                <a:effectLst/>
                <a:latin typeface="+mn-lt"/>
                <a:ea typeface="+mn-ea"/>
                <a:cs typeface="+mn-cs"/>
                <a:sym typeface="Arial"/>
              </a:rPr>
              <a:t> население</a:t>
            </a:r>
            <a:r>
              <a:rPr lang="en-US" sz="2800" b="0" i="0" u="none" strike="noStrike" dirty="0">
                <a:effectLst/>
                <a:latin typeface="+mn-lt"/>
                <a:ea typeface="+mn-ea"/>
                <a:cs typeface="+mn-cs"/>
                <a:sym typeface="Arial"/>
              </a:rPr>
              <a:t> </a:t>
            </a:r>
            <a:r>
              <a:rPr lang="bg-BG" sz="2800" b="0" i="0" u="none" strike="noStrike" dirty="0">
                <a:effectLst/>
                <a:latin typeface="+mn-lt"/>
                <a:ea typeface="+mn-ea"/>
                <a:cs typeface="+mn-cs"/>
                <a:sym typeface="Arial"/>
              </a:rPr>
              <a:t>се храни повече с месо</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отколкото</a:t>
            </a:r>
            <a:r>
              <a:rPr lang="ru-RU" sz="2800" b="0" i="0" u="none" strike="noStrike" dirty="0">
                <a:effectLst/>
                <a:latin typeface="+mn-lt"/>
                <a:ea typeface="+mn-ea"/>
                <a:cs typeface="+mn-cs"/>
                <a:sym typeface="Arial"/>
              </a:rPr>
              <a:t> с </a:t>
            </a:r>
            <a:r>
              <a:rPr lang="ru-RU" sz="2800" b="0" i="0" u="none" strike="noStrike" dirty="0" err="1">
                <a:effectLst/>
                <a:latin typeface="+mn-lt"/>
                <a:ea typeface="+mn-ea"/>
                <a:cs typeface="+mn-cs"/>
                <a:sym typeface="Arial"/>
              </a:rPr>
              <a:t>риба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затова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често</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образува</a:t>
            </a:r>
            <a:r>
              <a:rPr lang="ru-RU" sz="2800" b="0" i="0" u="none" strike="noStrike" dirty="0">
                <a:effectLst/>
                <a:latin typeface="+mn-lt"/>
                <a:ea typeface="+mn-ea"/>
                <a:cs typeface="+mn-cs"/>
                <a:sym typeface="Arial"/>
              </a:rPr>
              <a:t> дисбаланс. </a:t>
            </a:r>
            <a:r>
              <a:rPr lang="ru-RU" sz="2800" b="0" i="0" u="none" strike="noStrike" dirty="0" err="1">
                <a:effectLst/>
                <a:latin typeface="+mn-lt"/>
                <a:ea typeface="+mn-ea"/>
                <a:cs typeface="+mn-cs"/>
                <a:sym typeface="Arial"/>
              </a:rPr>
              <a:t>Животинската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мазнина</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усвоява</a:t>
            </a:r>
            <a:r>
              <a:rPr lang="ru-RU" sz="2800" b="0" i="0" u="none" strike="noStrike" dirty="0">
                <a:effectLst/>
                <a:latin typeface="+mn-lt"/>
                <a:ea typeface="+mn-ea"/>
                <a:cs typeface="+mn-cs"/>
                <a:sym typeface="Arial"/>
              </a:rPr>
              <a:t> много </a:t>
            </a:r>
            <a:r>
              <a:rPr lang="ru-RU" sz="2800" b="0" i="0" u="none" strike="noStrike" dirty="0" err="1">
                <a:effectLst/>
                <a:latin typeface="+mn-lt"/>
                <a:ea typeface="+mn-ea"/>
                <a:cs typeface="+mn-cs"/>
                <a:sym typeface="Arial"/>
              </a:rPr>
              <a:t>по-зле</a:t>
            </a:r>
            <a:r>
              <a:rPr lang="ru-RU" sz="2800" b="0" i="0" u="none" strike="noStrike" dirty="0">
                <a:effectLst/>
                <a:latin typeface="+mn-lt"/>
                <a:ea typeface="+mn-ea"/>
                <a:cs typeface="+mn-cs"/>
                <a:sym typeface="Arial"/>
              </a:rPr>
              <a:t> от организма, </a:t>
            </a:r>
            <a:r>
              <a:rPr lang="bg-BG" sz="3600" b="0" i="0" u="none" strike="noStrike" dirty="0">
                <a:effectLst/>
                <a:latin typeface="+mn-lt"/>
                <a:ea typeface="+mn-ea"/>
                <a:cs typeface="+mn-cs"/>
                <a:sym typeface="Arial"/>
              </a:rPr>
              <a:t>а</a:t>
            </a:r>
            <a:r>
              <a:rPr lang="bg-BG" sz="3600" dirty="0"/>
              <a:t> условията за отглеждане на добитък обикновено не са от най-благоприятните - това води до мастни натрупвания в животните, които след това се оказват на масата на хората.</a:t>
            </a:r>
            <a:r>
              <a:rPr lang="ru-RU" sz="2800" b="0" i="0" u="none" strike="noStrike" dirty="0">
                <a:effectLst/>
                <a:latin typeface="+mn-lt"/>
                <a:ea typeface="+mn-ea"/>
                <a:cs typeface="+mn-cs"/>
                <a:sym typeface="Arial"/>
              </a:rPr>
              <a:t> </a:t>
            </a:r>
            <a:endParaRPr lang="ru-RU" dirty="0">
              <a:effectLst/>
            </a:endParaRPr>
          </a:p>
          <a:p>
            <a:pPr rtl="0"/>
            <a:r>
              <a:rPr lang="ru-RU" sz="2800" b="0" i="0" u="none" strike="noStrike" dirty="0">
                <a:effectLst/>
                <a:latin typeface="+mn-lt"/>
                <a:ea typeface="+mn-ea"/>
                <a:cs typeface="+mn-cs"/>
                <a:sym typeface="Arial"/>
              </a:rPr>
              <a:t>ПНМК омега-6 – </a:t>
            </a:r>
            <a:r>
              <a:rPr lang="ru-RU" sz="2800" b="0" i="0" u="none" strike="noStrike" dirty="0" err="1">
                <a:effectLst/>
                <a:latin typeface="+mn-lt"/>
                <a:ea typeface="+mn-ea"/>
                <a:cs typeface="+mn-cs"/>
                <a:sym typeface="Arial"/>
              </a:rPr>
              <a:t>предшественици</a:t>
            </a:r>
            <a:r>
              <a:rPr lang="ru-RU" sz="2800" b="0" i="0" u="none" strike="noStrike" dirty="0">
                <a:effectLst/>
                <a:latin typeface="+mn-lt"/>
                <a:ea typeface="+mn-ea"/>
                <a:cs typeface="+mn-cs"/>
                <a:sym typeface="Arial"/>
              </a:rPr>
              <a:t> на </a:t>
            </a:r>
            <a:r>
              <a:rPr lang="ru-RU" sz="2800" b="0" i="0" u="none" strike="noStrike" dirty="0" err="1">
                <a:effectLst/>
                <a:latin typeface="+mn-lt"/>
                <a:ea typeface="+mn-ea"/>
                <a:cs typeface="+mn-cs"/>
                <a:sym typeface="Arial"/>
              </a:rPr>
              <a:t>молекулите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започващи</a:t>
            </a:r>
            <a:r>
              <a:rPr lang="ru-RU" sz="2800" b="0" i="0" u="none" strike="noStrike" dirty="0">
                <a:effectLst/>
                <a:latin typeface="+mn-lt"/>
                <a:ea typeface="+mn-ea"/>
                <a:cs typeface="+mn-cs"/>
                <a:sym typeface="Arial"/>
              </a:rPr>
              <a:t> </a:t>
            </a:r>
            <a:r>
              <a:rPr lang="ru-RU" sz="2800" b="0" i="0" u="sng" dirty="0" err="1">
                <a:effectLst/>
                <a:latin typeface="+mn-lt"/>
                <a:ea typeface="+mn-ea"/>
                <a:cs typeface="+mn-cs"/>
                <a:sym typeface="Arial"/>
              </a:rPr>
              <a:t>възпаление</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повишаващи</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кръвното</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налягане</a:t>
            </a:r>
            <a:r>
              <a:rPr lang="ru-RU" sz="2800" b="0" i="0" u="sng" dirty="0">
                <a:effectLst/>
                <a:latin typeface="+mn-lt"/>
                <a:ea typeface="+mn-ea"/>
                <a:cs typeface="+mn-cs"/>
                <a:sym typeface="Arial"/>
              </a:rPr>
              <a:t> и </a:t>
            </a:r>
            <a:r>
              <a:rPr lang="ru-RU" sz="2800" b="0" i="0" u="sng" dirty="0" err="1">
                <a:effectLst/>
                <a:latin typeface="+mn-lt"/>
                <a:ea typeface="+mn-ea"/>
                <a:cs typeface="+mn-cs"/>
                <a:sym typeface="Arial"/>
              </a:rPr>
              <a:t>образуването</a:t>
            </a:r>
            <a:r>
              <a:rPr lang="ru-RU" sz="2800" b="0" i="0" u="sng" dirty="0">
                <a:effectLst/>
                <a:latin typeface="+mn-lt"/>
                <a:ea typeface="+mn-ea"/>
                <a:cs typeface="+mn-cs"/>
                <a:sym typeface="Arial"/>
              </a:rPr>
              <a:t> на </a:t>
            </a:r>
            <a:r>
              <a:rPr lang="ru-RU" sz="2800" b="0" i="0" u="sng" dirty="0" err="1">
                <a:effectLst/>
                <a:latin typeface="+mn-lt"/>
                <a:ea typeface="+mn-ea"/>
                <a:cs typeface="+mn-cs"/>
                <a:sym typeface="Arial"/>
              </a:rPr>
              <a:t>тромби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Това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което</a:t>
            </a:r>
            <a:r>
              <a:rPr lang="ru-RU" sz="2800" b="0" i="0" u="none" strike="noStrike" dirty="0">
                <a:effectLst/>
                <a:latin typeface="+mn-lt"/>
                <a:ea typeface="+mn-ea"/>
                <a:cs typeface="+mn-cs"/>
                <a:sym typeface="Arial"/>
              </a:rPr>
              <a:t> се </a:t>
            </a:r>
            <a:r>
              <a:rPr lang="ru-RU" sz="2800" b="0" i="0" u="none" strike="noStrike" dirty="0" err="1">
                <a:effectLst/>
                <a:latin typeface="+mn-lt"/>
                <a:ea typeface="+mn-ea"/>
                <a:cs typeface="+mn-cs"/>
                <a:sym typeface="Arial"/>
              </a:rPr>
              <a:t>образува</a:t>
            </a:r>
            <a:r>
              <a:rPr lang="ru-RU" sz="2800" b="0" i="0" u="none" strike="noStrike" dirty="0">
                <a:effectLst/>
                <a:latin typeface="+mn-lt"/>
                <a:ea typeface="+mn-ea"/>
                <a:cs typeface="+mn-cs"/>
                <a:sym typeface="Arial"/>
              </a:rPr>
              <a:t> от ПНМК омега-3 е противовес на </a:t>
            </a:r>
            <a:r>
              <a:rPr lang="ru-RU" sz="2800" b="0" i="0" u="none" strike="noStrike" dirty="0" err="1">
                <a:effectLst/>
                <a:latin typeface="+mn-lt"/>
                <a:ea typeface="+mn-ea"/>
                <a:cs typeface="+mn-cs"/>
                <a:sym typeface="Arial"/>
              </a:rPr>
              <a:t>тези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молекули</a:t>
            </a:r>
            <a:r>
              <a:rPr lang="ru-RU" sz="2800" b="0" i="0" u="none" strike="noStrike" dirty="0">
                <a:effectLst/>
                <a:latin typeface="+mn-lt"/>
                <a:ea typeface="+mn-ea"/>
                <a:cs typeface="+mn-cs"/>
                <a:sym typeface="Arial"/>
              </a:rPr>
              <a:t> — </a:t>
            </a:r>
            <a:r>
              <a:rPr lang="ru-RU" sz="2800" b="0" i="0" u="none" strike="noStrike" dirty="0" err="1">
                <a:effectLst/>
                <a:latin typeface="+mn-lt"/>
                <a:ea typeface="+mn-ea"/>
                <a:cs typeface="+mn-cs"/>
                <a:sym typeface="Arial"/>
              </a:rPr>
              <a:t>тоест</a:t>
            </a:r>
            <a:r>
              <a:rPr lang="ru-RU" sz="2800" b="0" i="0" u="none" strike="noStrike" dirty="0">
                <a:effectLst/>
                <a:latin typeface="+mn-lt"/>
                <a:ea typeface="+mn-ea"/>
                <a:cs typeface="+mn-cs"/>
                <a:sym typeface="Arial"/>
              </a:rPr>
              <a:t>, те </a:t>
            </a:r>
            <a:r>
              <a:rPr lang="ru-RU" sz="2800" b="0" i="0" u="none" strike="noStrike" dirty="0" err="1">
                <a:effectLst/>
                <a:latin typeface="+mn-lt"/>
                <a:ea typeface="+mn-ea"/>
                <a:cs typeface="+mn-cs"/>
                <a:sym typeface="Arial"/>
              </a:rPr>
              <a:t>предизвикват</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намаляване</a:t>
            </a:r>
            <a:r>
              <a:rPr lang="ru-RU" sz="2800" b="0" i="0" u="sng" dirty="0">
                <a:effectLst/>
                <a:latin typeface="+mn-lt"/>
                <a:ea typeface="+mn-ea"/>
                <a:cs typeface="+mn-cs"/>
                <a:sym typeface="Arial"/>
              </a:rPr>
              <a:t> на </a:t>
            </a:r>
            <a:r>
              <a:rPr lang="ru-RU" sz="2800" b="0" i="0" u="sng" dirty="0" err="1">
                <a:effectLst/>
                <a:latin typeface="+mn-lt"/>
                <a:ea typeface="+mn-ea"/>
                <a:cs typeface="+mn-cs"/>
                <a:sym typeface="Arial"/>
              </a:rPr>
              <a:t>възпаленията</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кръвното</a:t>
            </a:r>
            <a:r>
              <a:rPr lang="ru-RU" sz="2800" b="0" i="0" u="sng" dirty="0">
                <a:effectLst/>
                <a:latin typeface="+mn-lt"/>
                <a:ea typeface="+mn-ea"/>
                <a:cs typeface="+mn-cs"/>
                <a:sym typeface="Arial"/>
              </a:rPr>
              <a:t> </a:t>
            </a:r>
            <a:r>
              <a:rPr lang="ru-RU" sz="2800" b="0" i="0" u="sng" dirty="0" err="1">
                <a:effectLst/>
                <a:latin typeface="+mn-lt"/>
                <a:ea typeface="+mn-ea"/>
                <a:cs typeface="+mn-cs"/>
                <a:sym typeface="Arial"/>
              </a:rPr>
              <a:t>налягане</a:t>
            </a:r>
            <a:r>
              <a:rPr lang="ru-RU" sz="2800" b="0" i="0" u="sng" dirty="0">
                <a:effectLst/>
                <a:latin typeface="+mn-lt"/>
                <a:ea typeface="+mn-ea"/>
                <a:cs typeface="+mn-cs"/>
                <a:sym typeface="Arial"/>
              </a:rPr>
              <a:t> и </a:t>
            </a:r>
            <a:r>
              <a:rPr lang="ru-RU" sz="2800" b="0" i="0" u="sng" dirty="0" err="1">
                <a:effectLst/>
                <a:latin typeface="+mn-lt"/>
                <a:ea typeface="+mn-ea"/>
                <a:cs typeface="+mn-cs"/>
                <a:sym typeface="Arial"/>
              </a:rPr>
              <a:t>образуването</a:t>
            </a:r>
            <a:r>
              <a:rPr lang="ru-RU" sz="2800" b="0" i="0" u="sng" dirty="0">
                <a:effectLst/>
                <a:latin typeface="+mn-lt"/>
                <a:ea typeface="+mn-ea"/>
                <a:cs typeface="+mn-cs"/>
                <a:sym typeface="Arial"/>
              </a:rPr>
              <a:t> на </a:t>
            </a:r>
            <a:r>
              <a:rPr lang="ru-RU" sz="2800" b="0" i="0" u="sng" dirty="0" err="1">
                <a:effectLst/>
                <a:latin typeface="+mn-lt"/>
                <a:ea typeface="+mn-ea"/>
                <a:cs typeface="+mn-cs"/>
                <a:sym typeface="Arial"/>
              </a:rPr>
              <a:t>тромби</a:t>
            </a:r>
            <a:r>
              <a:rPr lang="ru-RU" sz="2800" b="0" i="0" u="none" strike="noStrike" dirty="0">
                <a:effectLst/>
                <a:latin typeface="+mn-lt"/>
                <a:ea typeface="+mn-ea"/>
                <a:cs typeface="+mn-cs"/>
                <a:sym typeface="Arial"/>
              </a:rPr>
              <a:t>. Те </a:t>
            </a:r>
            <a:r>
              <a:rPr lang="ru-RU" sz="2800" b="0" i="0" u="none" strike="noStrike" dirty="0" err="1">
                <a:effectLst/>
                <a:latin typeface="+mn-lt"/>
                <a:ea typeface="+mn-ea"/>
                <a:cs typeface="+mn-cs"/>
                <a:sym typeface="Arial"/>
              </a:rPr>
              <a:t>могат</a:t>
            </a:r>
            <a:r>
              <a:rPr lang="ru-RU" sz="2800" b="0" i="0" u="none" strike="noStrike" dirty="0">
                <a:effectLst/>
                <a:latin typeface="+mn-lt"/>
                <a:ea typeface="+mn-ea"/>
                <a:cs typeface="+mn-cs"/>
                <a:sym typeface="Arial"/>
              </a:rPr>
              <a:t> да </a:t>
            </a:r>
            <a:r>
              <a:rPr lang="ru-RU" sz="2800" b="0" i="0" u="none" strike="noStrike" dirty="0" err="1">
                <a:effectLst/>
                <a:latin typeface="+mn-lt"/>
                <a:ea typeface="+mn-ea"/>
                <a:cs typeface="+mn-cs"/>
                <a:sym typeface="Arial"/>
              </a:rPr>
              <a:t>бъдат</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сравнени</a:t>
            </a:r>
            <a:r>
              <a:rPr lang="ru-RU" sz="2800" b="0" i="0" u="none" strike="noStrike" dirty="0">
                <a:effectLst/>
                <a:latin typeface="+mn-lt"/>
                <a:ea typeface="+mn-ea"/>
                <a:cs typeface="+mn-cs"/>
                <a:sym typeface="Arial"/>
              </a:rPr>
              <a:t> с газ и </a:t>
            </a:r>
            <a:r>
              <a:rPr lang="ru-RU" sz="2800" b="0" i="0" u="none" strike="noStrike" dirty="0" err="1">
                <a:effectLst/>
                <a:latin typeface="+mn-lt"/>
                <a:ea typeface="+mn-ea"/>
                <a:cs typeface="+mn-cs"/>
                <a:sym typeface="Arial"/>
              </a:rPr>
              <a:t>спирачка</a:t>
            </a:r>
            <a:r>
              <a:rPr lang="ru-RU" sz="2800" b="0" i="0" u="none" strike="noStrike" dirty="0">
                <a:effectLst/>
                <a:latin typeface="+mn-lt"/>
                <a:ea typeface="+mn-ea"/>
                <a:cs typeface="+mn-cs"/>
                <a:sym typeface="Arial"/>
              </a:rPr>
              <a:t>: много е важно за организма да </a:t>
            </a:r>
            <a:r>
              <a:rPr lang="ru-RU" sz="2800" b="0" i="0" u="none" strike="noStrike" dirty="0" err="1">
                <a:effectLst/>
                <a:latin typeface="+mn-lt"/>
                <a:ea typeface="+mn-ea"/>
                <a:cs typeface="+mn-cs"/>
                <a:sym typeface="Arial"/>
              </a:rPr>
              <a:t>има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достъп</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както</a:t>
            </a:r>
            <a:r>
              <a:rPr lang="ru-RU" sz="2800" b="0" i="0" u="none" strike="noStrike" dirty="0">
                <a:effectLst/>
                <a:latin typeface="+mn-lt"/>
                <a:ea typeface="+mn-ea"/>
                <a:cs typeface="+mn-cs"/>
                <a:sym typeface="Arial"/>
              </a:rPr>
              <a:t> до омега-3, </a:t>
            </a:r>
            <a:r>
              <a:rPr lang="ru-RU" sz="2800" b="0" i="0" u="none" strike="noStrike" dirty="0" err="1">
                <a:effectLst/>
                <a:latin typeface="+mn-lt"/>
                <a:ea typeface="+mn-ea"/>
                <a:cs typeface="+mn-cs"/>
                <a:sym typeface="Arial"/>
              </a:rPr>
              <a:t>така</a:t>
            </a:r>
            <a:r>
              <a:rPr lang="ru-RU" sz="2800" b="0" i="0" u="none" strike="noStrike" dirty="0">
                <a:effectLst/>
                <a:latin typeface="+mn-lt"/>
                <a:ea typeface="+mn-ea"/>
                <a:cs typeface="+mn-cs"/>
                <a:sym typeface="Arial"/>
              </a:rPr>
              <a:t> и до омега-6, за да </a:t>
            </a:r>
            <a:r>
              <a:rPr lang="ru-RU" sz="2800" b="0" i="0" u="none" strike="noStrike" dirty="0" err="1">
                <a:effectLst/>
                <a:latin typeface="+mn-lt"/>
                <a:ea typeface="+mn-ea"/>
                <a:cs typeface="+mn-cs"/>
                <a:sym typeface="Arial"/>
              </a:rPr>
              <a:t>може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навреме</a:t>
            </a:r>
            <a:r>
              <a:rPr lang="ru-RU" sz="2800" b="0" i="0" u="none" strike="noStrike" dirty="0">
                <a:effectLst/>
                <a:latin typeface="+mn-lt"/>
                <a:ea typeface="+mn-ea"/>
                <a:cs typeface="+mn-cs"/>
                <a:sym typeface="Arial"/>
              </a:rPr>
              <a:t>  «да </a:t>
            </a:r>
            <a:r>
              <a:rPr lang="ru-RU" sz="2800" b="0" i="0" u="none" strike="noStrike" dirty="0" err="1">
                <a:effectLst/>
                <a:latin typeface="+mn-lt"/>
                <a:ea typeface="+mn-ea"/>
                <a:cs typeface="+mn-cs"/>
                <a:sym typeface="Arial"/>
              </a:rPr>
              <a:t>дръпне</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въженцето</a:t>
            </a:r>
            <a:r>
              <a:rPr lang="ru-RU" sz="2800" b="0" i="0" u="none" strike="noStrike" dirty="0">
                <a:effectLst/>
                <a:latin typeface="+mn-lt"/>
                <a:ea typeface="+mn-ea"/>
                <a:cs typeface="+mn-cs"/>
                <a:sym typeface="Arial"/>
              </a:rPr>
              <a:t>» и да </a:t>
            </a:r>
            <a:r>
              <a:rPr lang="ru-RU" sz="2800" b="0" i="0" u="none" strike="noStrike" dirty="0" err="1">
                <a:effectLst/>
                <a:latin typeface="+mn-lt"/>
                <a:ea typeface="+mn-ea"/>
                <a:cs typeface="+mn-cs"/>
                <a:sym typeface="Arial"/>
              </a:rPr>
              <a:t>предизвика</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нужната</a:t>
            </a:r>
            <a:r>
              <a:rPr lang="ru-RU" sz="2800" b="0" i="0" u="none" strike="noStrike" dirty="0">
                <a:effectLst/>
                <a:latin typeface="+mn-lt"/>
                <a:ea typeface="+mn-ea"/>
                <a:cs typeface="+mn-cs"/>
                <a:sym typeface="Arial"/>
              </a:rPr>
              <a:t> реакция. </a:t>
            </a:r>
            <a:endParaRPr lang="ru-RU" dirty="0">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ru-RU" sz="2800" b="0" i="0" u="none" strike="noStrike" dirty="0" err="1">
                <a:effectLst/>
                <a:latin typeface="+mn-lt"/>
                <a:ea typeface="+mn-ea"/>
                <a:cs typeface="+mn-cs"/>
                <a:sym typeface="Arial"/>
              </a:rPr>
              <a:t>Изследвания</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потвърждаващи</a:t>
            </a:r>
            <a:r>
              <a:rPr lang="ru-RU" sz="2800" b="0" i="0" u="none" strike="noStrike" dirty="0">
                <a:effectLst/>
                <a:latin typeface="+mn-lt"/>
                <a:ea typeface="+mn-ea"/>
                <a:cs typeface="+mn-cs"/>
                <a:sym typeface="Arial"/>
              </a:rPr>
              <a:t> </a:t>
            </a:r>
            <a:r>
              <a:rPr lang="ru-RU" sz="2800" b="0" i="0" u="none" strike="noStrike" dirty="0" err="1">
                <a:effectLst/>
                <a:latin typeface="+mn-lt"/>
                <a:ea typeface="+mn-ea"/>
                <a:cs typeface="+mn-cs"/>
                <a:sym typeface="Arial"/>
              </a:rPr>
              <a:t>свойствата</a:t>
            </a:r>
            <a:r>
              <a:rPr lang="ru-RU" sz="2800" b="0" i="0" u="none" strike="noStrike" dirty="0">
                <a:effectLst/>
                <a:latin typeface="+mn-lt"/>
                <a:ea typeface="+mn-ea"/>
                <a:cs typeface="+mn-cs"/>
                <a:sym typeface="Arial"/>
              </a:rPr>
              <a:t> на </a:t>
            </a:r>
            <a:r>
              <a:rPr lang="en-US" sz="2800" b="0" i="0" u="none" strike="noStrike" dirty="0">
                <a:effectLst/>
                <a:latin typeface="+mn-lt"/>
                <a:ea typeface="+mn-ea"/>
                <a:cs typeface="+mn-cs"/>
                <a:sym typeface="Arial"/>
              </a:rPr>
              <a:t>EPA</a:t>
            </a:r>
            <a:r>
              <a:rPr lang="ru-RU" sz="2800" b="0" i="0" u="none" strike="noStrike" dirty="0">
                <a:effectLst/>
                <a:latin typeface="+mn-lt"/>
                <a:ea typeface="+mn-ea"/>
                <a:cs typeface="+mn-cs"/>
                <a:sym typeface="Arial"/>
              </a:rPr>
              <a:t> и </a:t>
            </a:r>
            <a:r>
              <a:rPr lang="en-US" sz="2800" b="0" i="0" u="none" strike="noStrike" dirty="0">
                <a:effectLst/>
                <a:latin typeface="+mn-lt"/>
                <a:ea typeface="+mn-ea"/>
                <a:cs typeface="+mn-cs"/>
                <a:sym typeface="Arial"/>
              </a:rPr>
              <a:t>DHA</a:t>
            </a:r>
            <a:r>
              <a:rPr lang="ru-RU" sz="2800" b="0" i="0" u="none" strike="noStrike" dirty="0">
                <a:effectLst/>
                <a:latin typeface="+mn-lt"/>
                <a:ea typeface="+mn-ea"/>
                <a:cs typeface="+mn-cs"/>
                <a:sym typeface="Arial"/>
              </a:rPr>
              <a:t> омега-3:  </a:t>
            </a:r>
            <a:endParaRPr lang="ru-RU" dirty="0">
              <a:effectLst/>
            </a:endParaRPr>
          </a:p>
          <a:p>
            <a:pPr rtl="0" fontAlgn="base"/>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lnSpc>
                <a:spcPct val="107000"/>
              </a:lnSpc>
              <a:spcAft>
                <a:spcPts val="800"/>
              </a:spcAft>
            </a:pP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Забележка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към</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изследването</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През</a:t>
            </a:r>
            <a:r>
              <a:rPr lang="ru-RU" sz="1800" dirty="0">
                <a:effectLst/>
                <a:latin typeface="Cambria" panose="02040503050406030204" pitchFamily="18" charset="0"/>
                <a:ea typeface="Calibri" panose="020F0502020204030204" pitchFamily="34" charset="0"/>
                <a:cs typeface="Times New Roman" panose="02020603050405020304" pitchFamily="18" charset="0"/>
              </a:rPr>
              <a:t> 2016 година 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първи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път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публикуван</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мащабен</a:t>
            </a:r>
            <a:r>
              <a:rPr lang="ru-RU" sz="1800" dirty="0">
                <a:effectLst/>
                <a:latin typeface="Cambria" panose="02040503050406030204" pitchFamily="18" charset="0"/>
                <a:ea typeface="Calibri" panose="020F0502020204030204" pitchFamily="34" charset="0"/>
                <a:cs typeface="Times New Roman" panose="02020603050405020304" pitchFamily="18" charset="0"/>
              </a:rPr>
              <a:t> обзор,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който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посочва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че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възрастните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хора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повечето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региони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по света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имат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или «много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ниво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ПНМК омега-3 —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особено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ейкозапентаенова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en-US" sz="1800"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докозахексаенова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en-US" sz="1800" dirty="0">
                <a:effectLst/>
                <a:latin typeface="Cambria" panose="02040503050406030204" pitchFamily="18" charset="0"/>
                <a:ea typeface="Calibri" panose="020F0502020204030204" pitchFamily="34" charset="0"/>
                <a:cs typeface="Times New Roman" panose="02020603050405020304" pitchFamily="18" charset="0"/>
              </a:rPr>
              <a:t>DHA</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базата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анализ на 298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изследвания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създадена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карта,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която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показва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нивата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en-US" sz="1800"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dirty="0">
                <a:effectLst/>
                <a:latin typeface="Cambria" panose="02040503050406030204" pitchFamily="18" charset="0"/>
                <a:ea typeface="Calibri" panose="020F0502020204030204" pitchFamily="34" charset="0"/>
                <a:cs typeface="Times New Roman" panose="02020603050405020304" pitchFamily="18" charset="0"/>
              </a:rPr>
              <a:t>DHA</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кръвотока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здрави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възрастни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хора по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цял</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свят.</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Региони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 </a:t>
            </a: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високи</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нива на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DHA</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установени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най-вече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страните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Японско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море (Япония,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Южна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Корея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Приморския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край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Русия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Скандинавието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(Дания, Норвегия и Гренландия).</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u="sng" dirty="0">
                <a:effectLst/>
                <a:latin typeface="Cambria" panose="02040503050406030204" pitchFamily="18" charset="0"/>
                <a:ea typeface="Calibri" panose="020F0502020204030204" pitchFamily="34" charset="0"/>
                <a:cs typeface="Times New Roman" panose="02020603050405020304" pitchFamily="18" charset="0"/>
              </a:rPr>
              <a:t>Умерено </a:t>
            </a: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ниво</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на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DHA</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a:effectLst/>
                <a:latin typeface="Cambria" panose="02040503050406030204" pitchFamily="18" charset="0"/>
                <a:ea typeface="Calibri" panose="020F0502020204030204" pitchFamily="34" charset="0"/>
                <a:cs typeface="Times New Roman" panose="02020603050405020304" pitchFamily="18" charset="0"/>
              </a:rPr>
              <a:t>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наблюдава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Северна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Канада, Чили, Исландия,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Финландия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Швеция, Тунис,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Хонконг</a:t>
            </a:r>
            <a:r>
              <a:rPr lang="ru-RU" sz="1800" dirty="0">
                <a:effectLst/>
                <a:latin typeface="Cambria" panose="02040503050406030204" pitchFamily="18" charset="0"/>
                <a:ea typeface="Calibri" panose="020F0502020204030204" pitchFamily="34" charset="0"/>
                <a:cs typeface="Times New Roman" panose="02020603050405020304" pitchFamily="18" charset="0"/>
              </a:rPr>
              <a:t>, Монголия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Френска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Полинезия.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a:t>
            </a: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ниво</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на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DHA</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a:effectLst/>
                <a:latin typeface="Cambria" panose="02040503050406030204" pitchFamily="18" charset="0"/>
                <a:ea typeface="Calibri" panose="020F0502020204030204" pitchFamily="34" charset="0"/>
                <a:cs typeface="Times New Roman" panose="02020603050405020304" pitchFamily="18" charset="0"/>
              </a:rPr>
              <a:t>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установено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Европа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Белгия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Чехия, Франция, Германия, Шотландия, Испания,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Нидерландия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страните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Близкия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Изток</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Израел</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Азия (Китай,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Русия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Сингапур),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Океания (Австралия и Нова Зеландия),</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Африка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Южна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Африка и Танзания).</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u="sng" dirty="0">
                <a:effectLst/>
                <a:latin typeface="Cambria" panose="02040503050406030204" pitchFamily="18" charset="0"/>
                <a:ea typeface="Calibri" panose="020F0502020204030204" pitchFamily="34" charset="0"/>
                <a:cs typeface="Times New Roman" panose="02020603050405020304" pitchFamily="18" charset="0"/>
              </a:rPr>
              <a:t>Много </a:t>
            </a: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a:t>
            </a:r>
            <a:r>
              <a:rPr lang="ru-RU" sz="1800" u="sng" dirty="0" err="1">
                <a:effectLst/>
                <a:latin typeface="Cambria" panose="02040503050406030204" pitchFamily="18" charset="0"/>
                <a:ea typeface="Calibri" panose="020F0502020204030204" pitchFamily="34" charset="0"/>
                <a:cs typeface="Times New Roman" panose="02020603050405020304" pitchFamily="18" charset="0"/>
              </a:rPr>
              <a:t>ниво</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u="sng"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u="sng" dirty="0">
                <a:effectLst/>
                <a:latin typeface="Cambria" panose="02040503050406030204" pitchFamily="18" charset="0"/>
                <a:ea typeface="Calibri" panose="020F0502020204030204" pitchFamily="34" charset="0"/>
                <a:cs typeface="Times New Roman" panose="02020603050405020304" pitchFamily="18" charset="0"/>
              </a:rPr>
              <a:t>DHA</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a:effectLst/>
                <a:latin typeface="Cambria" panose="02040503050406030204" pitchFamily="18" charset="0"/>
                <a:ea typeface="Calibri" panose="020F0502020204030204" pitchFamily="34" charset="0"/>
                <a:cs typeface="Times New Roman" panose="02020603050405020304" pitchFamily="18" charset="0"/>
              </a:rPr>
              <a:t>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наблюдава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кръвта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жителите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Северна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Америка (Канада и САЩ),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Централна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Южна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Америка (Гватемала и Бразилия),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Европа (Ирландия, Великобритания, Италия,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Гърция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Сърбия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Турция),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Близкия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Изток</a:t>
            </a:r>
            <a:r>
              <a:rPr lang="ru-RU" sz="1800" dirty="0">
                <a:effectLst/>
                <a:latin typeface="Cambria" panose="02040503050406030204" pitchFamily="18" charset="0"/>
                <a:ea typeface="Calibri" panose="020F0502020204030204" pitchFamily="34" charset="0"/>
                <a:cs typeface="Times New Roman" panose="02020603050405020304" pitchFamily="18" charset="0"/>
              </a:rPr>
              <a:t> (Иран и Бахрейн),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Югоизточна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Азия (Индия)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Африка (Кения).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Не 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всички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страни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намерени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изследвания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удовлетворяващи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критериите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включване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анализа. Но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учените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базирайки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данните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съседни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страни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предполагат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че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нивата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en-US" sz="1800"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dirty="0">
                <a:effectLst/>
                <a:latin typeface="Cambria" panose="02040503050406030204" pitchFamily="18" charset="0"/>
                <a:ea typeface="Calibri" panose="020F0502020204030204" pitchFamily="34" charset="0"/>
                <a:cs typeface="Times New Roman" panose="02020603050405020304" pitchFamily="18" charset="0"/>
              </a:rPr>
              <a:t>DHA</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кръвта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населението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Източна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Европа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Централна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Азия най-вероятно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ще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бъдат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до «много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ниско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bg-BG" sz="3600" dirty="0"/>
              <a:t>EPA и DHA се синтезират от микроводорасли, които се хранят със зоопланктон и след това с малки и големи риби. Така EPA и DHA мигрират през хранителната верига, завършвайки в месото на риба тон, скумрия, морска сьомга или всяка друга </a:t>
            </a:r>
            <a:r>
              <a:rPr lang="bg-BG" sz="3600" dirty="0" err="1"/>
              <a:t>студеноводна</a:t>
            </a:r>
            <a:r>
              <a:rPr lang="bg-BG" sz="3600" dirty="0"/>
              <a:t> морска риба.</a:t>
            </a:r>
          </a:p>
          <a:p>
            <a:pPr rtl="0"/>
            <a:r>
              <a:rPr lang="bg-BG" sz="3600" dirty="0"/>
              <a:t>В магазините се предлага предимно риба, отглеждана във ферми. Съдържанието на EPA и DHA, например, в "</a:t>
            </a:r>
            <a:r>
              <a:rPr lang="bg-BG" sz="3600" dirty="0" err="1"/>
              <a:t>аквакултурната</a:t>
            </a:r>
            <a:r>
              <a:rPr lang="bg-BG" sz="3600" dirty="0"/>
              <a:t>" сьомга е почти 100% зависимо от това, колко EPA и DHA ще бъдат (или не) добавени към фуража.</a:t>
            </a:r>
          </a:p>
          <a:p>
            <a:pPr rtl="0"/>
            <a:endParaRPr lang="bg-BG" sz="2800" b="0" i="0" u="none" strike="noStrike" dirty="0">
              <a:effectLst/>
              <a:latin typeface="+mn-lt"/>
              <a:ea typeface="+mn-ea"/>
              <a:cs typeface="+mn-cs"/>
              <a:sym typeface="Arial"/>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lnSpc>
                <a:spcPct val="107000"/>
              </a:lnSpc>
              <a:spcAft>
                <a:spcPts val="800"/>
              </a:spcAft>
            </a:pPr>
            <a:r>
              <a:rPr lang="ru-RU" sz="1800" dirty="0">
                <a:effectLst/>
                <a:latin typeface="Cambria" panose="02040503050406030204" pitchFamily="18" charset="0"/>
                <a:ea typeface="Calibri" panose="020F0502020204030204" pitchFamily="34" charset="0"/>
                <a:cs typeface="Times New Roman" panose="02020603050405020304" pitchFamily="18" charset="0"/>
              </a:rPr>
              <a:t>За да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създаде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хранителна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добавка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висока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концентрация на омега-3,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първо</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отделя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маслото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рибната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След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преобразват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различните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тях</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отделят </a:t>
            </a:r>
            <a:r>
              <a:rPr lang="en-US" sz="1800"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dirty="0">
                <a:effectLst/>
                <a:latin typeface="Cambria" panose="02040503050406030204" pitchFamily="18" charset="0"/>
                <a:ea typeface="Calibri" panose="020F0502020204030204" pitchFamily="34" charset="0"/>
                <a:cs typeface="Times New Roman" panose="02020603050405020304" pitchFamily="18" charset="0"/>
              </a:rPr>
              <a:t>DHA</a:t>
            </a:r>
            <a:r>
              <a:rPr lang="bg-BG" sz="1800" dirty="0">
                <a:effectLst/>
                <a:latin typeface="Cambria" panose="02040503050406030204" pitchFamily="18" charset="0"/>
                <a:ea typeface="Calibri" panose="020F0502020204030204" pitchFamily="34" charset="0"/>
                <a:cs typeface="Times New Roman" panose="02020603050405020304" pitchFamily="18" charset="0"/>
              </a:rPr>
              <a:t>, да се получи обогатен продукт</a:t>
            </a:r>
            <a:r>
              <a:rPr lang="ru-RU" sz="1800" dirty="0">
                <a:effectLst/>
                <a:latin typeface="Cambria" panose="02040503050406030204" pitchFamily="18" charset="0"/>
                <a:ea typeface="Calibri" panose="020F0502020204030204" pitchFamily="34" charset="0"/>
                <a:cs typeface="Times New Roman" panose="02020603050405020304" pitchFamily="18" charset="0"/>
              </a:rPr>
              <a:t> —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помощта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преетерификация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b="1" dirty="0">
                <a:effectLst/>
                <a:latin typeface="Cambria" panose="02040503050406030204" pitchFamily="18" charset="0"/>
                <a:ea typeface="Calibri" panose="020F0502020204030204" pitchFamily="34" charset="0"/>
                <a:cs typeface="Times New Roman" panose="02020603050405020304" pitchFamily="18" charset="0"/>
              </a:rPr>
              <a:t>Как се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случва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това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br>
              <a:rPr lang="ru-RU" sz="1800" b="1"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натуралното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рибено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масло при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определени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условия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добавя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едноатомен</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спирт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който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може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да приеме само 1 молекула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резултат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реакцията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обмяна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между глицерина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образуват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3 вида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само с ПНМК, само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мононенаситени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само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Следващата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задача е да се отделят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 ПНМК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всички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останали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 ПНМК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най-</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леките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всички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образували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най-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течни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най-</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подвижни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затова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могат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бъдат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отделени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помощта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понижаване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температурата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центруфугиране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По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този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начин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появява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етилетерната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форма на ПНМК омега-3.</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bg-BG" sz="1800" dirty="0">
                <a:effectLst/>
                <a:latin typeface="Cambria" panose="02040503050406030204" pitchFamily="18" charset="0"/>
                <a:ea typeface="Calibri" panose="020F0502020204030204" pitchFamily="34" charset="0"/>
                <a:cs typeface="Times New Roman" panose="02020603050405020304" pitchFamily="18" charset="0"/>
              </a:rPr>
              <a:t>След това учените са се замислили за последващо повишаване на концентрацията на </a:t>
            </a:r>
            <a:r>
              <a:rPr lang="en-US" sz="1800"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dirty="0">
                <a:effectLst/>
                <a:latin typeface="Cambria" panose="02040503050406030204" pitchFamily="18" charset="0"/>
                <a:ea typeface="Calibri" panose="020F0502020204030204" pitchFamily="34" charset="0"/>
                <a:cs typeface="Times New Roman" panose="02020603050405020304" pitchFamily="18" charset="0"/>
              </a:rPr>
              <a:t>DHA</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се 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появила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идеята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за </a:t>
            </a:r>
            <a:r>
              <a:rPr lang="ru-RU" sz="1800" b="1" dirty="0">
                <a:effectLst/>
                <a:latin typeface="Cambria" panose="02040503050406030204" pitchFamily="18" charset="0"/>
                <a:ea typeface="Calibri" panose="020F0502020204030204" pitchFamily="34" charset="0"/>
                <a:cs typeface="Times New Roman" panose="02020603050405020304" pitchFamily="18" charset="0"/>
              </a:rPr>
              <a:t>обратно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переетерифициране</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етилетеровата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форма на </a:t>
            </a:r>
            <a:r>
              <a:rPr lang="en-US" sz="1800" b="1" dirty="0">
                <a:effectLst/>
                <a:latin typeface="Cambria" panose="02040503050406030204" pitchFamily="18" charset="0"/>
                <a:ea typeface="Calibri" panose="020F0502020204030204" pitchFamily="34" charset="0"/>
                <a:cs typeface="Times New Roman" panose="02020603050405020304" pitchFamily="18" charset="0"/>
              </a:rPr>
              <a:t>DHA</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и </a:t>
            </a:r>
            <a:r>
              <a:rPr lang="en-US" sz="1800" b="1" dirty="0">
                <a:effectLst/>
                <a:latin typeface="Cambria" panose="02040503050406030204" pitchFamily="18" charset="0"/>
                <a:ea typeface="Calibri" panose="020F0502020204030204" pitchFamily="34" charset="0"/>
                <a:cs typeface="Times New Roman" panose="02020603050405020304" pitchFamily="18" charset="0"/>
              </a:rPr>
              <a:t>EPA</a:t>
            </a:r>
            <a:r>
              <a:rPr lang="ru-RU" sz="1800" b="1" dirty="0">
                <a:effectLst/>
                <a:latin typeface="Cambria" panose="02040503050406030204" pitchFamily="18" charset="0"/>
                <a:ea typeface="Calibri" panose="020F0502020204030204" pitchFamily="34" charset="0"/>
                <a:cs typeface="Times New Roman" panose="02020603050405020304" pitchFamily="18" charset="0"/>
              </a:rPr>
              <a:t>.</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Процесът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е наречен назвали </a:t>
            </a:r>
            <a:r>
              <a:rPr lang="ru-RU" sz="1800" b="1" dirty="0">
                <a:effectLst/>
                <a:latin typeface="Cambria" panose="02040503050406030204" pitchFamily="18" charset="0"/>
                <a:ea typeface="Calibri" panose="020F0502020204030204" pitchFamily="34" charset="0"/>
                <a:cs typeface="Times New Roman" panose="02020603050405020304" pitchFamily="18" charset="0"/>
              </a:rPr>
              <a:t>«ре-</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переетерификация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защото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тази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повторна реакция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протича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аналогично, но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отбира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втвърдява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най-рано, а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отстранява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всичко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течно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етиловия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етер</a:t>
            </a:r>
            <a:r>
              <a:rPr lang="ru-RU" sz="1800" dirty="0">
                <a:effectLst/>
                <a:latin typeface="Cambria" panose="02040503050406030204" pitchFamily="18" charset="0"/>
                <a:ea typeface="Calibri" panose="020F0502020204030204" pitchFamily="34" charset="0"/>
                <a:cs typeface="Times New Roman" panose="02020603050405020304" pitchFamily="18" charset="0"/>
              </a:rPr>
              <a:t> с ПНМК).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резултат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концентрацията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омега-3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повишава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още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повече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те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придобиват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 подобна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природната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възстановена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триглицеридна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marL="228600">
              <a:lnSpc>
                <a:spcPct val="107000"/>
              </a:lnSpc>
              <a:spcAft>
                <a:spcPts val="800"/>
              </a:spcAft>
            </a:pP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Мазнините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присъстват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храненето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човека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най-</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често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във</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формата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етери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Етерите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(или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по-друг</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начин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наречети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естери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съединение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със</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спирт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глицерол</a:t>
            </a:r>
            <a:r>
              <a:rPr lang="ru-RU" sz="1800" dirty="0">
                <a:effectLst/>
                <a:latin typeface="Cambria" panose="02040503050406030204" pitchFamily="18" charset="0"/>
                <a:ea typeface="Calibri" panose="020F0502020204030204" pitchFamily="34" charset="0"/>
                <a:cs typeface="Times New Roman" panose="02020603050405020304" pitchFamily="18" charset="0"/>
              </a:rPr>
              <a:t>/глицерин,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етанол</a:t>
            </a:r>
            <a:r>
              <a:rPr lang="ru-RU" sz="1800" dirty="0">
                <a:effectLst/>
                <a:latin typeface="Cambria" panose="02040503050406030204" pitchFamily="18" charset="0"/>
                <a:ea typeface="Calibri" panose="020F0502020204030204" pitchFamily="34" charset="0"/>
                <a:cs typeface="Times New Roman" panose="02020603050405020304" pitchFamily="18" charset="0"/>
              </a:rPr>
              <a:t>/</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етилов</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спирт).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природните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мазнини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преобладава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триглицеридната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форма: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към</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молекулата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многоатомния</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спирт глицерин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присъединени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3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могат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бъдат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всякакви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полиненаситени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мононенаситени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и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природното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рибено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масло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съдържанието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полиненаситени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колебае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рамките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20%.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Затова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създаването</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хранителни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добавки с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по-висока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концентрация на ПНМК,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трябва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да се отделят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нужните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ПНМК от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другите</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мастни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киселини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целта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прилата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процес</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переетерификация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Получената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резултат</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този</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процес</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нарича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етилетерна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или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етилестерна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След</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переетерификацията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концентрацията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на ПНМК омега-3 в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готовия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продукт се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повишава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2-3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пъти</a:t>
            </a:r>
            <a:r>
              <a:rPr lang="ru-RU" sz="1800" b="1" dirty="0">
                <a:effectLst/>
                <a:latin typeface="Cambria" panose="02040503050406030204" pitchFamily="18" charset="0"/>
                <a:ea typeface="Calibri" panose="020F0502020204030204" pitchFamily="34" charset="0"/>
                <a:cs typeface="Times New Roman" panose="02020603050405020304" pitchFamily="18" charset="0"/>
              </a:rPr>
              <a:t>.</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br>
              <a:rPr lang="ru-RU" sz="1800" dirty="0">
                <a:effectLst/>
                <a:latin typeface="Cambria" panose="02040503050406030204" pitchFamily="18" charset="0"/>
                <a:ea typeface="Calibri" panose="020F0502020204030204" pitchFamily="34" charset="0"/>
                <a:cs typeface="Times New Roman" panose="02020603050405020304" pitchFamily="18" charset="0"/>
              </a:rPr>
            </a:br>
            <a:r>
              <a:rPr lang="ru-RU" sz="1800" dirty="0">
                <a:effectLst/>
                <a:latin typeface="Cambria" panose="02040503050406030204" pitchFamily="18" charset="0"/>
                <a:ea typeface="Calibri" panose="020F0502020204030204" pitchFamily="34" charset="0"/>
                <a:cs typeface="Times New Roman" panose="02020603050405020304" pitchFamily="18" charset="0"/>
              </a:rPr>
              <a:t>За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връщане</a:t>
            </a:r>
            <a:r>
              <a:rPr lang="ru-RU" sz="1800" dirty="0">
                <a:effectLst/>
                <a:latin typeface="Cambria" panose="02040503050406030204" pitchFamily="18" charset="0"/>
                <a:ea typeface="Calibri" panose="020F0502020204030204" pitchFamily="34" charset="0"/>
                <a:cs typeface="Times New Roman" panose="02020603050405020304" pitchFamily="18" charset="0"/>
              </a:rPr>
              <a:t> на ПНМК в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първичната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за организма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триглицеридна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използва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процес</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на ре-</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переетерификация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dirty="0">
                <a:effectLst/>
                <a:latin typeface="Cambria" panose="02040503050406030204" pitchFamily="18" charset="0"/>
                <a:ea typeface="Calibri" panose="020F0502020204030204" pitchFamily="34" charset="0"/>
                <a:cs typeface="Times New Roman" panose="02020603050405020304" pitchFamily="18" charset="0"/>
              </a:rPr>
              <a:t>а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получената</a:t>
            </a:r>
            <a:r>
              <a:rPr lang="ru-RU" sz="1800" dirty="0">
                <a:effectLst/>
                <a:latin typeface="Cambria" panose="02040503050406030204" pitchFamily="18" charset="0"/>
                <a:ea typeface="Calibri" panose="020F0502020204030204" pitchFamily="34" charset="0"/>
                <a:cs typeface="Times New Roman" panose="02020603050405020304" pitchFamily="18" charset="0"/>
              </a:rPr>
              <a:t> форма се </a:t>
            </a:r>
            <a:r>
              <a:rPr lang="ru-RU" sz="1800" dirty="0" err="1">
                <a:effectLst/>
                <a:latin typeface="Cambria" panose="02040503050406030204" pitchFamily="18" charset="0"/>
                <a:ea typeface="Calibri" panose="020F0502020204030204" pitchFamily="34" charset="0"/>
                <a:cs typeface="Times New Roman" panose="02020603050405020304" pitchFamily="18" charset="0"/>
              </a:rPr>
              <a:t>нарича</a:t>
            </a:r>
            <a:r>
              <a:rPr lang="ru-RU" sz="1800"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възстановена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триглицеридна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/ре-</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переетерифицирана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Концентрацията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на ПНМК в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готовия</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продукт се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повишава</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още</a:t>
            </a:r>
            <a:r>
              <a:rPr lang="ru-RU" sz="1800" b="1" dirty="0">
                <a:effectLst/>
                <a:latin typeface="Cambria" panose="02040503050406030204" pitchFamily="18" charset="0"/>
                <a:ea typeface="Calibri" panose="020F0502020204030204" pitchFamily="34" charset="0"/>
                <a:cs typeface="Times New Roman" panose="02020603050405020304" pitchFamily="18" charset="0"/>
              </a:rPr>
              <a:t> </a:t>
            </a:r>
            <a:r>
              <a:rPr lang="ru-RU" sz="1800" b="1" dirty="0" err="1">
                <a:effectLst/>
                <a:latin typeface="Cambria" panose="02040503050406030204" pitchFamily="18" charset="0"/>
                <a:ea typeface="Calibri" panose="020F0502020204030204" pitchFamily="34" charset="0"/>
                <a:cs typeface="Times New Roman" panose="02020603050405020304" pitchFamily="18" charset="0"/>
              </a:rPr>
              <a:t>повече</a:t>
            </a:r>
            <a:r>
              <a:rPr lang="ru-RU" sz="1800" b="1" dirty="0">
                <a:effectLst/>
                <a:latin typeface="Cambria" panose="02040503050406030204" pitchFamily="18" charset="0"/>
                <a:ea typeface="Calibri" panose="020F0502020204030204" pitchFamily="34" charset="0"/>
                <a:cs typeface="Times New Roman" panose="02020603050405020304" pitchFamily="18" charset="0"/>
              </a:rPr>
              <a:t>.</a:t>
            </a:r>
            <a:endParaRPr lang="bg-BG" sz="1800">
              <a:effectLst/>
              <a:latin typeface="Calibri" panose="020F0502020204030204" pitchFamily="34" charset="0"/>
              <a:ea typeface="Calibri" panose="020F0502020204030204" pitchFamily="34" charset="0"/>
              <a:cs typeface="Times New Roman" panose="02020603050405020304" pitchFamily="18" charset="0"/>
            </a:endParaRPr>
          </a:p>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dirty="0" err="1"/>
              <a:t>Рит</a:t>
            </a:r>
            <a:r>
              <a:rPr lang="bg-BG" dirty="0"/>
              <a:t>ъ</a:t>
            </a:r>
            <a:r>
              <a:rPr dirty="0"/>
              <a:t>м</a:t>
            </a:r>
            <a:r>
              <a:rPr lang="bg-BG" dirty="0"/>
              <a:t> на здравето</a:t>
            </a:r>
            <a:endParaRPr dirty="0"/>
          </a:p>
        </p:txBody>
      </p:sp>
      <p:sp>
        <p:nvSpPr>
          <p:cNvPr id="112" name="O!Mega-3 TG"/>
          <p:cNvSpPr txBox="1"/>
          <p:nvPr/>
        </p:nvSpPr>
        <p:spPr>
          <a:xfrm>
            <a:off x="330200" y="1007426"/>
            <a:ext cx="4422686" cy="119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dirty="0"/>
          </a:p>
          <a:p>
            <a:pPr>
              <a:lnSpc>
                <a:spcPct val="90000"/>
              </a:lnSpc>
              <a:defRPr sz="4300" b="1">
                <a:solidFill>
                  <a:srgbClr val="FFFFFF"/>
                </a:solidFill>
                <a:latin typeface="Gilroy Bold"/>
                <a:ea typeface="Gilroy Bold"/>
                <a:cs typeface="Gilroy Bold"/>
                <a:sym typeface="Gilroy Bold"/>
              </a:defRPr>
            </a:pPr>
            <a:r>
              <a:rPr dirty="0"/>
              <a:t>O!</a:t>
            </a:r>
            <a:r>
              <a:rPr lang="bg-BG" dirty="0"/>
              <a:t>Мега- 3 ТИ ДЖИ</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7957307"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dirty="0" err="1"/>
              <a:t>Разнообразие</a:t>
            </a:r>
            <a:r>
              <a:rPr lang="bg-BG" dirty="0"/>
              <a:t> от</a:t>
            </a:r>
            <a:r>
              <a:rPr dirty="0"/>
              <a:t> </a:t>
            </a:r>
            <a:r>
              <a:rPr dirty="0" err="1"/>
              <a:t>форм</a:t>
            </a:r>
            <a:r>
              <a:rPr lang="bg-BG" dirty="0"/>
              <a:t>и на</a:t>
            </a:r>
            <a:r>
              <a:rPr dirty="0"/>
              <a:t> с</a:t>
            </a:r>
            <a:r>
              <a:rPr lang="bg-BG" dirty="0"/>
              <a:t>ъ</a:t>
            </a:r>
            <a:r>
              <a:rPr dirty="0" err="1"/>
              <a:t>единени</a:t>
            </a:r>
            <a:r>
              <a:rPr lang="bg-BG" dirty="0"/>
              <a:t>я на</a:t>
            </a:r>
            <a:r>
              <a:rPr dirty="0"/>
              <a:t> </a:t>
            </a:r>
            <a:r>
              <a:rPr lang="en-US" dirty="0"/>
              <a:t>EPA</a:t>
            </a:r>
            <a:r>
              <a:rPr dirty="0"/>
              <a:t> и </a:t>
            </a:r>
            <a:r>
              <a:rPr lang="en-US" dirty="0"/>
              <a:t>DHA</a:t>
            </a:r>
            <a:r>
              <a:rPr dirty="0"/>
              <a:t>:</a:t>
            </a:r>
          </a:p>
        </p:txBody>
      </p:sp>
      <p:sp>
        <p:nvSpPr>
          <p:cNvPr id="264"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dirty="0"/>
                <a:t>В</a:t>
              </a:r>
              <a:r>
                <a:rPr lang="bg-BG" dirty="0" err="1"/>
                <a:t>ъзстановена</a:t>
              </a:r>
              <a:endParaRPr dirty="0"/>
            </a:p>
            <a:p>
              <a:pPr>
                <a:defRPr sz="1300">
                  <a:solidFill>
                    <a:srgbClr val="FEE6AF"/>
                  </a:solidFill>
                  <a:latin typeface="Gilroy Bold"/>
                  <a:ea typeface="Gilroy Bold"/>
                  <a:cs typeface="Gilroy Bold"/>
                  <a:sym typeface="Gilroy Bold"/>
                </a:defRPr>
              </a:pPr>
              <a:r>
                <a:rPr dirty="0" err="1"/>
                <a:t>триглицеридна</a:t>
              </a:r>
              <a:r>
                <a:rPr dirty="0"/>
                <a:t> </a:t>
              </a:r>
              <a:r>
                <a:rPr dirty="0" err="1"/>
                <a:t>форма</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dirty="0" err="1"/>
                <a:t>при</a:t>
              </a:r>
              <a:r>
                <a:rPr lang="bg-BG" dirty="0"/>
                <a:t>доби</a:t>
              </a:r>
              <a:r>
                <a:rPr dirty="0"/>
                <a:t> </a:t>
              </a:r>
              <a:r>
                <a:rPr dirty="0" err="1"/>
                <a:t>популярност</a:t>
              </a:r>
              <a:r>
                <a:rPr dirty="0"/>
                <a:t> </a:t>
              </a:r>
            </a:p>
            <a:p>
              <a:pPr>
                <a:defRPr sz="1100">
                  <a:solidFill>
                    <a:srgbClr val="FFFFFF"/>
                  </a:solidFill>
                  <a:latin typeface="Gilroy Regular"/>
                  <a:ea typeface="Gilroy Regular"/>
                  <a:cs typeface="Gilroy Regular"/>
                  <a:sym typeface="Gilroy Regular"/>
                </a:defRPr>
              </a:pPr>
              <a:r>
                <a:rPr dirty="0"/>
                <a:t>в </a:t>
              </a:r>
              <a:r>
                <a:rPr dirty="0" err="1"/>
                <a:t>последни</a:t>
              </a:r>
              <a:r>
                <a:rPr lang="bg-BG" dirty="0"/>
                <a:t>т</a:t>
              </a:r>
              <a:r>
                <a:rPr dirty="0"/>
                <a:t>е </a:t>
              </a:r>
              <a:r>
                <a:rPr dirty="0" err="1"/>
                <a:t>год</a:t>
              </a:r>
              <a:r>
                <a:rPr lang="bg-BG" dirty="0" err="1"/>
                <a:t>ини</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bg-BG" dirty="0"/>
                <a:t>Съединение</a:t>
              </a:r>
              <a:r>
                <a:rPr dirty="0"/>
                <a:t> с 3 </a:t>
              </a:r>
              <a:r>
                <a:rPr dirty="0" err="1"/>
                <a:t>молекули</a:t>
              </a:r>
              <a:r>
                <a:rPr dirty="0"/>
                <a:t> </a:t>
              </a:r>
              <a:br>
                <a:rPr dirty="0"/>
              </a:br>
              <a:r>
                <a:rPr lang="bg-BG" dirty="0"/>
                <a:t>ПНМК</a:t>
              </a:r>
              <a:r>
                <a:rPr dirty="0"/>
                <a:t>*</a:t>
              </a:r>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dirty="0" err="1"/>
                <a:t>Природна</a:t>
              </a:r>
              <a:endParaRPr dirty="0"/>
            </a:p>
            <a:p>
              <a:pPr>
                <a:defRPr sz="1300">
                  <a:solidFill>
                    <a:srgbClr val="FEE6AF"/>
                  </a:solidFill>
                  <a:latin typeface="Gilroy Bold"/>
                  <a:ea typeface="Gilroy Bold"/>
                  <a:cs typeface="Gilroy Bold"/>
                  <a:sym typeface="Gilroy Bold"/>
                </a:defRPr>
              </a:pPr>
              <a:r>
                <a:rPr dirty="0" err="1"/>
                <a:t>триглицеридная</a:t>
              </a:r>
              <a:r>
                <a:rPr dirty="0"/>
                <a:t> </a:t>
              </a:r>
              <a:r>
                <a:rPr dirty="0" err="1"/>
                <a:t>форма</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bg-BG" dirty="0"/>
                <a:t>Представена</a:t>
              </a:r>
            </a:p>
            <a:p>
              <a:pPr>
                <a:defRPr sz="1100">
                  <a:solidFill>
                    <a:srgbClr val="FFFFFF"/>
                  </a:solidFill>
                  <a:latin typeface="Gilroy Regular"/>
                  <a:ea typeface="Gilroy Regular"/>
                  <a:cs typeface="Gilroy Regular"/>
                  <a:sym typeface="Gilroy Regular"/>
                </a:defRPr>
              </a:pPr>
              <a:r>
                <a:rPr lang="bg-BG" dirty="0"/>
                <a:t> в рибено масло</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bg-BG" dirty="0"/>
                <a:t>Съединение</a:t>
              </a:r>
              <a:r>
                <a:rPr dirty="0"/>
                <a:t> с 3 </a:t>
              </a:r>
              <a:r>
                <a:rPr dirty="0" err="1"/>
                <a:t>молекули</a:t>
              </a:r>
              <a:r>
                <a:rPr dirty="0"/>
                <a:t> </a:t>
              </a:r>
              <a:br>
                <a:rPr dirty="0"/>
              </a:br>
              <a:r>
                <a:rPr dirty="0" err="1"/>
                <a:t>различн</a:t>
              </a:r>
              <a:r>
                <a:rPr lang="bg-BG" dirty="0"/>
                <a:t>и мастни киселини</a:t>
              </a:r>
              <a:r>
                <a:rPr dirty="0"/>
                <a:t> </a:t>
              </a:r>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1960475" cy="2633078"/>
            <a:chOff x="-2" y="0"/>
            <a:chExt cx="1960474" cy="2633077"/>
          </a:xfrm>
        </p:grpSpPr>
        <p:sp>
          <p:nvSpPr>
            <p:cNvPr id="275" name="Синтезированная…"/>
            <p:cNvSpPr txBox="1"/>
            <p:nvPr/>
          </p:nvSpPr>
          <p:spPr>
            <a:xfrm>
              <a:off x="0" y="0"/>
              <a:ext cx="1322477"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bg-BG" dirty="0"/>
                <a:t>е</a:t>
              </a:r>
              <a:r>
                <a:rPr dirty="0" err="1"/>
                <a:t>тил</a:t>
              </a:r>
              <a:r>
                <a:rPr lang="bg-BG" dirty="0" err="1"/>
                <a:t>ете</a:t>
              </a:r>
              <a:r>
                <a:rPr dirty="0" err="1"/>
                <a:t>рна</a:t>
              </a:r>
              <a:r>
                <a:rPr dirty="0"/>
                <a:t> </a:t>
              </a:r>
              <a:r>
                <a:rPr dirty="0" err="1"/>
                <a:t>форма</a:t>
              </a:r>
              <a:endParaRPr dirty="0"/>
            </a:p>
          </p:txBody>
        </p:sp>
        <p:sp>
          <p:nvSpPr>
            <p:cNvPr id="276" name="давно применяется  в диетических добавках"/>
            <p:cNvSpPr txBox="1"/>
            <p:nvPr/>
          </p:nvSpPr>
          <p:spPr>
            <a:xfrm>
              <a:off x="0" y="304800"/>
              <a:ext cx="1465144" cy="3385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bg-BG" dirty="0"/>
                <a:t>използва се </a:t>
              </a:r>
              <a:r>
                <a:rPr lang="bg-BG" dirty="0" err="1"/>
                <a:t>отднавна</a:t>
              </a:r>
              <a:r>
                <a:rPr dirty="0"/>
                <a:t> </a:t>
              </a:r>
              <a:br>
                <a:rPr dirty="0"/>
              </a:br>
              <a:r>
                <a:rPr dirty="0"/>
                <a:t>в</a:t>
              </a:r>
              <a:r>
                <a:rPr lang="bg-BG" dirty="0"/>
                <a:t> хранителните добавки</a:t>
              </a:r>
              <a:endParaRPr dirty="0"/>
            </a:p>
          </p:txBody>
        </p:sp>
        <p:sp>
          <p:nvSpPr>
            <p:cNvPr id="277" name="Соединение с 1 молекулой ПНЖК"/>
            <p:cNvSpPr txBox="1"/>
            <p:nvPr/>
          </p:nvSpPr>
          <p:spPr>
            <a:xfrm>
              <a:off x="0" y="2463800"/>
              <a:ext cx="1960472" cy="1692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bg-BG" dirty="0"/>
                <a:t>Съединение</a:t>
              </a:r>
              <a:r>
                <a:rPr dirty="0"/>
                <a:t> с 1 </a:t>
              </a:r>
              <a:r>
                <a:rPr dirty="0" err="1"/>
                <a:t>молекул</a:t>
              </a:r>
              <a:r>
                <a:rPr lang="bg-BG" dirty="0"/>
                <a:t>а</a:t>
              </a:r>
              <a:r>
                <a:rPr dirty="0"/>
                <a:t> </a:t>
              </a:r>
              <a:r>
                <a:rPr lang="bg-BG" dirty="0"/>
                <a:t>ПНМК</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1164337"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t>*преимущественно</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596651" y="4806678"/>
            <a:ext cx="1226298" cy="1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bg-BG" dirty="0"/>
              <a:t>прочети изследването</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bg-BG" dirty="0"/>
              <a:t>Затова тя е по-позната на</a:t>
            </a:r>
            <a:r>
              <a:rPr dirty="0"/>
              <a:t> </a:t>
            </a:r>
            <a:r>
              <a:rPr dirty="0" err="1"/>
              <a:t>организма</a:t>
            </a:r>
            <a:r>
              <a:rPr dirty="0"/>
              <a:t> </a:t>
            </a:r>
            <a:br>
              <a:rPr dirty="0"/>
            </a:br>
            <a:r>
              <a:rPr dirty="0"/>
              <a:t>и</a:t>
            </a:r>
            <a:r>
              <a:rPr lang="bg-BG" dirty="0"/>
              <a:t> за</a:t>
            </a:r>
            <a:r>
              <a:rPr dirty="0"/>
              <a:t> </a:t>
            </a:r>
            <a:r>
              <a:rPr lang="bg-BG" dirty="0"/>
              <a:t>храносмилателните ензими  е лесно да работят с нея</a:t>
            </a:r>
            <a:endParaRPr dirty="0"/>
          </a:p>
          <a:p>
            <a:pPr>
              <a:defRPr sz="1500">
                <a:solidFill>
                  <a:srgbClr val="091F63"/>
                </a:solidFill>
                <a:latin typeface="Gilroy Regular"/>
                <a:ea typeface="Gilroy Regular"/>
                <a:cs typeface="Gilroy Regular"/>
                <a:sym typeface="Gilroy Regular"/>
              </a:defRPr>
            </a:pPr>
            <a:endParaRPr dirty="0"/>
          </a:p>
          <a:p>
            <a:pPr>
              <a:defRPr sz="1500">
                <a:solidFill>
                  <a:srgbClr val="091F63"/>
                </a:solidFill>
                <a:latin typeface="Gilroy Regular"/>
                <a:ea typeface="Gilroy Regular"/>
                <a:cs typeface="Gilroy Regular"/>
                <a:sym typeface="Gilroy Regular"/>
              </a:defRPr>
            </a:pPr>
            <a:r>
              <a:rPr lang="bg-BG" dirty="0"/>
              <a:t>Това е</a:t>
            </a:r>
            <a:r>
              <a:rPr dirty="0"/>
              <a:t> </a:t>
            </a:r>
            <a:r>
              <a:rPr dirty="0" err="1"/>
              <a:t>особено</a:t>
            </a:r>
            <a:r>
              <a:rPr dirty="0"/>
              <a:t> </a:t>
            </a:r>
            <a:r>
              <a:rPr dirty="0" err="1"/>
              <a:t>важно</a:t>
            </a:r>
            <a:r>
              <a:rPr dirty="0"/>
              <a:t> </a:t>
            </a:r>
            <a:r>
              <a:rPr lang="bg-BG" dirty="0"/>
              <a:t>за хората,</a:t>
            </a:r>
            <a:r>
              <a:rPr dirty="0"/>
              <a:t> </a:t>
            </a:r>
            <a:r>
              <a:rPr dirty="0" err="1"/>
              <a:t>ко</a:t>
            </a:r>
            <a:r>
              <a:rPr lang="bg-BG" dirty="0"/>
              <a:t>и</a:t>
            </a:r>
            <a:r>
              <a:rPr dirty="0" err="1"/>
              <a:t>то</a:t>
            </a:r>
            <a:r>
              <a:rPr lang="bg-BG" dirty="0"/>
              <a:t> за първи път приемат</a:t>
            </a:r>
            <a:r>
              <a:rPr dirty="0"/>
              <a:t> </a:t>
            </a:r>
            <a:endParaRPr lang="bg-BG" dirty="0"/>
          </a:p>
          <a:p>
            <a:pPr>
              <a:defRPr sz="1500">
                <a:solidFill>
                  <a:srgbClr val="091F63"/>
                </a:solidFill>
                <a:latin typeface="Gilroy Regular"/>
                <a:ea typeface="Gilroy Regular"/>
                <a:cs typeface="Gilroy Regular"/>
                <a:sym typeface="Gilroy Regular"/>
              </a:defRPr>
            </a:pPr>
            <a:r>
              <a:rPr lang="bg-BG" dirty="0"/>
              <a:t>хранителни</a:t>
            </a:r>
            <a:r>
              <a:rPr dirty="0"/>
              <a:t> </a:t>
            </a:r>
            <a:r>
              <a:rPr dirty="0" err="1"/>
              <a:t>добавки</a:t>
            </a:r>
            <a:r>
              <a:rPr dirty="0"/>
              <a:t> с </a:t>
            </a:r>
            <a:r>
              <a:rPr lang="bg-BG" dirty="0"/>
              <a:t>ПНМК</a:t>
            </a:r>
            <a:r>
              <a:rPr dirty="0"/>
              <a:t> омега-3.</a:t>
            </a:r>
          </a:p>
        </p:txBody>
      </p:sp>
      <p:sp>
        <p:nvSpPr>
          <p:cNvPr id="289" name="Восстановленная триглицеридная форма —  лучший способ повысить концентрацию  ЭПК и ДГК"/>
          <p:cNvSpPr txBox="1"/>
          <p:nvPr/>
        </p:nvSpPr>
        <p:spPr>
          <a:xfrm>
            <a:off x="406399" y="414841"/>
            <a:ext cx="5700278"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dirty="0"/>
              <a:t>В</a:t>
            </a:r>
            <a:r>
              <a:rPr lang="bg-BG" dirty="0" err="1"/>
              <a:t>ъз</a:t>
            </a:r>
            <a:r>
              <a:rPr dirty="0" err="1"/>
              <a:t>становен</a:t>
            </a:r>
            <a:r>
              <a:rPr lang="bg-BG" dirty="0"/>
              <a:t>ата</a:t>
            </a:r>
            <a:r>
              <a:rPr dirty="0"/>
              <a:t> </a:t>
            </a:r>
            <a:r>
              <a:rPr dirty="0" err="1"/>
              <a:t>триглицеридна</a:t>
            </a:r>
            <a:r>
              <a:rPr dirty="0"/>
              <a:t> </a:t>
            </a:r>
            <a:br>
              <a:rPr dirty="0"/>
            </a:br>
            <a:r>
              <a:rPr dirty="0" err="1"/>
              <a:t>форма</a:t>
            </a:r>
            <a:r>
              <a:rPr lang="bg-BG" dirty="0"/>
              <a:t> на</a:t>
            </a:r>
            <a:r>
              <a:rPr dirty="0"/>
              <a:t> </a:t>
            </a:r>
            <a:r>
              <a:rPr lang="ru-RU" dirty="0"/>
              <a:t>о</a:t>
            </a:r>
            <a:r>
              <a:rPr dirty="0"/>
              <a:t>мега-3 </a:t>
            </a:r>
            <a:r>
              <a:rPr lang="bg-BG" dirty="0"/>
              <a:t>е </a:t>
            </a:r>
            <a:r>
              <a:rPr dirty="0" err="1"/>
              <a:t>близка</a:t>
            </a:r>
            <a:r>
              <a:rPr dirty="0"/>
              <a:t> </a:t>
            </a:r>
            <a:r>
              <a:rPr dirty="0" err="1"/>
              <a:t>по</a:t>
            </a:r>
            <a:r>
              <a:rPr dirty="0"/>
              <a:t> </a:t>
            </a:r>
            <a:r>
              <a:rPr dirty="0" err="1"/>
              <a:t>сво</a:t>
            </a:r>
            <a:r>
              <a:rPr lang="bg-BG" dirty="0"/>
              <a:t>ята</a:t>
            </a:r>
            <a:r>
              <a:rPr dirty="0"/>
              <a:t> </a:t>
            </a:r>
            <a:br>
              <a:rPr dirty="0"/>
            </a:br>
            <a:r>
              <a:rPr dirty="0" err="1"/>
              <a:t>стр</a:t>
            </a:r>
            <a:r>
              <a:rPr lang="bg-BG" dirty="0" err="1"/>
              <a:t>уктура</a:t>
            </a:r>
            <a:r>
              <a:rPr lang="bg-BG" dirty="0"/>
              <a:t> до </a:t>
            </a:r>
            <a:r>
              <a:rPr dirty="0" err="1"/>
              <a:t>природн</a:t>
            </a:r>
            <a:r>
              <a:rPr lang="bg-BG" dirty="0"/>
              <a:t>ата</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4940300" y="2679216"/>
            <a:ext cx="6393442"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t>[8,9] </a:t>
            </a:r>
          </a:p>
        </p:txBody>
      </p:sp>
      <p:grpSp>
        <p:nvGrpSpPr>
          <p:cNvPr id="293" name="Группа"/>
          <p:cNvGrpSpPr/>
          <p:nvPr/>
        </p:nvGrpSpPr>
        <p:grpSpPr>
          <a:xfrm>
            <a:off x="406399" y="4795520"/>
            <a:ext cx="8407401" cy="158276"/>
            <a:chOff x="0" y="0"/>
            <a:chExt cx="8407400" cy="158275"/>
          </a:xfrm>
        </p:grpSpPr>
        <p:sp>
          <p:nvSpPr>
            <p:cNvPr id="291" name="O!Mega-3 TG"/>
            <p:cNvSpPr txBox="1"/>
            <p:nvPr/>
          </p:nvSpPr>
          <p:spPr>
            <a:xfrm>
              <a:off x="0" y="0"/>
              <a:ext cx="1202252" cy="151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292" name="Безымянный-1-44.png" descr="Безымянный-1-44.png"/>
            <p:cNvPicPr>
              <a:picLocks noChangeAspect="1"/>
            </p:cNvPicPr>
            <p:nvPr/>
          </p:nvPicPr>
          <p:blipFill>
            <a:blip r:embed="rId6"/>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299" name="Объединяя инновации  и лучшие традиции  заботы о здоровье"/>
          <p:cNvSpPr txBox="1"/>
          <p:nvPr/>
        </p:nvSpPr>
        <p:spPr>
          <a:xfrm>
            <a:off x="436033" y="660400"/>
            <a:ext cx="4860305"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000">
                <a:solidFill>
                  <a:srgbClr val="001F67"/>
                </a:solidFill>
                <a:latin typeface="Gilroy Bold"/>
                <a:ea typeface="Gilroy Bold"/>
                <a:cs typeface="Gilroy Bold"/>
                <a:sym typeface="Gilroy Bold"/>
              </a:defRPr>
            </a:pPr>
            <a:r>
              <a:rPr dirty="0" err="1"/>
              <a:t>Обед</a:t>
            </a:r>
            <a:r>
              <a:rPr lang="bg-BG" dirty="0" err="1"/>
              <a:t>инявайки</a:t>
            </a:r>
            <a:r>
              <a:rPr lang="bg-BG" dirty="0"/>
              <a:t> новостите</a:t>
            </a:r>
            <a:r>
              <a:rPr dirty="0"/>
              <a:t> и </a:t>
            </a:r>
            <a:r>
              <a:rPr lang="bg-BG" dirty="0"/>
              <a:t>най-добрите</a:t>
            </a:r>
            <a:r>
              <a:rPr dirty="0"/>
              <a:t> </a:t>
            </a:r>
            <a:br>
              <a:rPr dirty="0"/>
            </a:br>
            <a:r>
              <a:rPr dirty="0" err="1"/>
              <a:t>традиции</a:t>
            </a:r>
            <a:r>
              <a:rPr lang="bg-BG" dirty="0"/>
              <a:t> в грижата за здравето</a:t>
            </a:r>
            <a:r>
              <a:rPr lang="ru-RU" dirty="0"/>
              <a:t>,</a:t>
            </a:r>
            <a:r>
              <a:rPr dirty="0"/>
              <a:t> </a:t>
            </a:r>
            <a:br>
              <a:rPr dirty="0"/>
            </a:br>
            <a:endParaRPr dirty="0"/>
          </a:p>
          <a:p>
            <a:pPr>
              <a:lnSpc>
                <a:spcPct val="90000"/>
              </a:lnSpc>
              <a:defRPr sz="2000">
                <a:solidFill>
                  <a:srgbClr val="001F67"/>
                </a:solidFill>
                <a:latin typeface="Gilroy Bold"/>
                <a:ea typeface="Gilroy Bold"/>
                <a:cs typeface="Gilroy Bold"/>
                <a:sym typeface="Gilroy Bold"/>
              </a:defRPr>
            </a:pPr>
            <a:r>
              <a:rPr lang="bg-BG" dirty="0"/>
              <a:t>ние създадохме за Вас</a:t>
            </a:r>
            <a:r>
              <a:rPr dirty="0"/>
              <a:t> O!</a:t>
            </a:r>
            <a:r>
              <a:rPr lang="bg-BG" dirty="0"/>
              <a:t>Мега- 3 ТИ ДЖИ</a:t>
            </a:r>
            <a:r>
              <a:rPr dirty="0"/>
              <a:t>— </a:t>
            </a:r>
            <a:br>
              <a:rPr dirty="0"/>
            </a:br>
            <a:r>
              <a:rPr dirty="0" err="1"/>
              <a:t>продукт</a:t>
            </a:r>
            <a:r>
              <a:rPr dirty="0"/>
              <a:t> </a:t>
            </a:r>
            <a:r>
              <a:rPr lang="bg-BG" dirty="0"/>
              <a:t>за</a:t>
            </a:r>
            <a:r>
              <a:rPr dirty="0"/>
              <a:t> </a:t>
            </a:r>
            <a:r>
              <a:rPr lang="bg-BG" dirty="0"/>
              <a:t>е</a:t>
            </a:r>
            <a:r>
              <a:rPr dirty="0" err="1"/>
              <a:t>фективн</a:t>
            </a:r>
            <a:r>
              <a:rPr lang="bg-BG" dirty="0"/>
              <a:t>а поддръжка на</a:t>
            </a:r>
            <a:r>
              <a:rPr dirty="0"/>
              <a:t> </a:t>
            </a:r>
            <a:br>
              <a:rPr dirty="0"/>
            </a:br>
            <a:r>
              <a:rPr dirty="0"/>
              <a:t>с</a:t>
            </a:r>
            <a:r>
              <a:rPr lang="bg-BG" dirty="0"/>
              <a:t>ъ</a:t>
            </a:r>
            <a:r>
              <a:rPr dirty="0" err="1"/>
              <a:t>рц</a:t>
            </a:r>
            <a:r>
              <a:rPr lang="bg-BG" dirty="0"/>
              <a:t>ето</a:t>
            </a:r>
            <a:r>
              <a:rPr dirty="0"/>
              <a:t>, </a:t>
            </a:r>
            <a:r>
              <a:rPr lang="bg-BG" dirty="0"/>
              <a:t>съдовете</a:t>
            </a:r>
            <a:r>
              <a:rPr dirty="0"/>
              <a:t> и </a:t>
            </a:r>
            <a:r>
              <a:rPr dirty="0" err="1"/>
              <a:t>зрени</a:t>
            </a:r>
            <a:r>
              <a:rPr lang="bg-BG" dirty="0"/>
              <a:t>ето</a:t>
            </a:r>
            <a:r>
              <a:rPr dirty="0"/>
              <a:t> </a:t>
            </a:r>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311" name="O!Mega-3 TG"/>
          <p:cNvSpPr txBox="1"/>
          <p:nvPr/>
        </p:nvSpPr>
        <p:spPr>
          <a:xfrm>
            <a:off x="406400" y="406400"/>
            <a:ext cx="2646558" cy="340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312" name="Содержание активных веществ в 1 капсуле"/>
          <p:cNvSpPr txBox="1"/>
          <p:nvPr/>
        </p:nvSpPr>
        <p:spPr>
          <a:xfrm>
            <a:off x="406399" y="977900"/>
            <a:ext cx="375263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dirty="0"/>
              <a:t>С</a:t>
            </a:r>
            <a:r>
              <a:rPr lang="bg-BG" dirty="0"/>
              <a:t>ъ</a:t>
            </a:r>
            <a:r>
              <a:rPr dirty="0"/>
              <a:t>д</a:t>
            </a:r>
            <a:r>
              <a:rPr lang="bg-BG" dirty="0"/>
              <a:t>ъ</a:t>
            </a:r>
            <a:r>
              <a:rPr dirty="0" err="1"/>
              <a:t>ржание</a:t>
            </a:r>
            <a:r>
              <a:rPr dirty="0"/>
              <a:t> </a:t>
            </a:r>
            <a:r>
              <a:rPr lang="bg-BG" dirty="0"/>
              <a:t>на </a:t>
            </a:r>
            <a:r>
              <a:rPr dirty="0" err="1"/>
              <a:t>активн</a:t>
            </a:r>
            <a:r>
              <a:rPr lang="bg-BG" dirty="0"/>
              <a:t>и</a:t>
            </a:r>
            <a:r>
              <a:rPr dirty="0"/>
              <a:t> </a:t>
            </a:r>
            <a:r>
              <a:rPr dirty="0" err="1"/>
              <a:t>веществ</a:t>
            </a:r>
            <a:r>
              <a:rPr lang="bg-BG" dirty="0"/>
              <a:t>а</a:t>
            </a:r>
            <a:r>
              <a:rPr dirty="0"/>
              <a:t> в 1 </a:t>
            </a:r>
            <a:r>
              <a:rPr dirty="0" err="1"/>
              <a:t>капсул</a:t>
            </a:r>
            <a:r>
              <a:rPr lang="bg-BG" dirty="0"/>
              <a:t>а</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505672" y="3031616"/>
            <a:ext cx="118461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n-US" dirty="0"/>
              <a:t>EPA</a:t>
            </a:r>
            <a:r>
              <a:rPr dirty="0"/>
              <a:t>  — 360 </a:t>
            </a:r>
            <a:r>
              <a:rPr dirty="0" err="1"/>
              <a:t>мг</a:t>
            </a:r>
            <a:r>
              <a:rPr dirty="0"/>
              <a:t> </a:t>
            </a:r>
          </a:p>
        </p:txBody>
      </p:sp>
      <p:sp>
        <p:nvSpPr>
          <p:cNvPr id="316" name="как в ~ 92 г лосося  свободного вылова на пару"/>
          <p:cNvSpPr txBox="1"/>
          <p:nvPr/>
        </p:nvSpPr>
        <p:spPr>
          <a:xfrm>
            <a:off x="4625358" y="2908299"/>
            <a:ext cx="274434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dirty="0" err="1"/>
              <a:t>ка</a:t>
            </a:r>
            <a:r>
              <a:rPr lang="bg-BG" dirty="0"/>
              <a:t>то</a:t>
            </a:r>
            <a:r>
              <a:rPr dirty="0"/>
              <a:t> в ~ 92 г </a:t>
            </a:r>
            <a:r>
              <a:rPr lang="bg-BG" dirty="0"/>
              <a:t> свободно уловена </a:t>
            </a:r>
          </a:p>
          <a:p>
            <a:pPr>
              <a:defRPr sz="1500" i="1">
                <a:solidFill>
                  <a:srgbClr val="FFFFFF"/>
                </a:solidFill>
                <a:latin typeface="Gilroy Regular"/>
                <a:ea typeface="Gilroy Regular"/>
                <a:cs typeface="Gilroy Regular"/>
                <a:sym typeface="Gilroy Regular"/>
              </a:defRPr>
            </a:pPr>
            <a:r>
              <a:rPr lang="bg-BG" dirty="0"/>
              <a:t>сьомга </a:t>
            </a:r>
            <a:r>
              <a:rPr dirty="0" err="1"/>
              <a:t>на</a:t>
            </a:r>
            <a:r>
              <a:rPr dirty="0"/>
              <a:t> </a:t>
            </a:r>
            <a:r>
              <a:rPr dirty="0" err="1"/>
              <a:t>па</a:t>
            </a:r>
            <a:r>
              <a:rPr lang="bg-BG" dirty="0" err="1"/>
              <a:t>ра</a:t>
            </a:r>
            <a:endParaRPr dirty="0"/>
          </a:p>
        </p:txBody>
      </p:sp>
      <p:sp>
        <p:nvSpPr>
          <p:cNvPr id="317" name="как в ~ 201 г лосося  свободного вылова на пару"/>
          <p:cNvSpPr txBox="1"/>
          <p:nvPr/>
        </p:nvSpPr>
        <p:spPr>
          <a:xfrm>
            <a:off x="4660982" y="3721098"/>
            <a:ext cx="274434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dirty="0" err="1"/>
              <a:t>ка</a:t>
            </a:r>
            <a:r>
              <a:rPr lang="bg-BG" dirty="0"/>
              <a:t>то</a:t>
            </a:r>
            <a:r>
              <a:rPr dirty="0"/>
              <a:t> в ~ 201 г </a:t>
            </a:r>
            <a:r>
              <a:rPr lang="ru-RU" dirty="0"/>
              <a:t>свободно </a:t>
            </a:r>
            <a:r>
              <a:rPr lang="ru-RU" dirty="0" err="1"/>
              <a:t>уловена</a:t>
            </a:r>
            <a:r>
              <a:rPr lang="ru-RU" dirty="0"/>
              <a:t> </a:t>
            </a:r>
          </a:p>
          <a:p>
            <a:pPr>
              <a:defRPr sz="1500" i="1">
                <a:solidFill>
                  <a:srgbClr val="FFFFFF"/>
                </a:solidFill>
                <a:latin typeface="Gilroy Regular"/>
                <a:ea typeface="Gilroy Regular"/>
                <a:cs typeface="Gilroy Regular"/>
                <a:sym typeface="Gilroy Regular"/>
              </a:defRPr>
            </a:pPr>
            <a:r>
              <a:rPr lang="ru-RU" dirty="0" err="1"/>
              <a:t>сьомга</a:t>
            </a:r>
            <a:r>
              <a:rPr lang="ru-RU" dirty="0"/>
              <a:t> на пара</a:t>
            </a:r>
          </a:p>
          <a:p>
            <a:pPr>
              <a:defRPr sz="1500" i="1">
                <a:solidFill>
                  <a:srgbClr val="FFFFFF"/>
                </a:solidFill>
                <a:latin typeface="Gilroy Regular"/>
                <a:ea typeface="Gilroy Regular"/>
                <a:cs typeface="Gilroy Regular"/>
                <a:sym typeface="Gilroy Regular"/>
              </a:defRPr>
            </a:pPr>
            <a:endParaRPr dirty="0"/>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504871" y="3851959"/>
            <a:ext cx="1186222"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n-US" dirty="0"/>
              <a:t>DHA</a:t>
            </a:r>
            <a:r>
              <a:rPr dirty="0"/>
              <a:t> — 240 </a:t>
            </a:r>
            <a:r>
              <a:rPr dirty="0" err="1"/>
              <a:t>мг</a:t>
            </a:r>
            <a:r>
              <a:rPr dirty="0"/>
              <a:t> </a:t>
            </a:r>
          </a:p>
        </p:txBody>
      </p:sp>
      <p:pic>
        <p:nvPicPr>
          <p:cNvPr id="320" name="Безымянный-1-12.png" descr="Безымянный-1-12.png"/>
          <p:cNvPicPr>
            <a:picLocks noChangeAspect="1"/>
          </p:cNvPicPr>
          <p:nvPr/>
        </p:nvPicPr>
        <p:blipFill>
          <a:blip r:embed="rId7"/>
          <a:srcRect t="715" b="715"/>
          <a:stretch>
            <a:fillRect/>
          </a:stretch>
        </p:blipFill>
        <p:spPr>
          <a:xfrm>
            <a:off x="1348756" y="3778249"/>
            <a:ext cx="1523851" cy="342902"/>
          </a:xfrm>
          <a:prstGeom prst="rect">
            <a:avLst/>
          </a:prstGeom>
          <a:ln w="12700">
            <a:miter lim="400000"/>
          </a:ln>
        </p:spPr>
      </p:pic>
      <p:grpSp>
        <p:nvGrpSpPr>
          <p:cNvPr id="324" name="Группа"/>
          <p:cNvGrpSpPr/>
          <p:nvPr/>
        </p:nvGrpSpPr>
        <p:grpSpPr>
          <a:xfrm>
            <a:off x="660400" y="1708952"/>
            <a:ext cx="3296443" cy="879061"/>
            <a:chOff x="0" y="0"/>
            <a:chExt cx="3296442" cy="879060"/>
          </a:xfrm>
        </p:grpSpPr>
        <p:sp>
          <p:nvSpPr>
            <p:cNvPr id="321" name="Рыбный жир — 1000 мг"/>
            <p:cNvSpPr txBox="1"/>
            <p:nvPr/>
          </p:nvSpPr>
          <p:spPr>
            <a:xfrm>
              <a:off x="396257" y="30947"/>
              <a:ext cx="2042225"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dirty="0"/>
                <a:t>Р</a:t>
              </a:r>
              <a:r>
                <a:rPr lang="bg-BG" dirty="0"/>
                <a:t>и</a:t>
              </a:r>
              <a:r>
                <a:rPr dirty="0"/>
                <a:t>б</a:t>
              </a:r>
              <a:r>
                <a:rPr lang="bg-BG" dirty="0"/>
                <a:t>е</a:t>
              </a:r>
              <a:r>
                <a:rPr dirty="0"/>
                <a:t>н</a:t>
              </a:r>
              <a:r>
                <a:rPr lang="bg-BG" dirty="0"/>
                <a:t>о масло</a:t>
              </a:r>
              <a:r>
                <a:rPr dirty="0"/>
                <a:t> — 1000 </a:t>
              </a:r>
              <a:r>
                <a:rPr dirty="0" err="1"/>
                <a:t>мг</a:t>
              </a:r>
              <a:endParaRPr dirty="0"/>
            </a:p>
          </p:txBody>
        </p:sp>
        <p:sp>
          <p:nvSpPr>
            <p:cNvPr id="322" name="Омега-3 — 650 мг, в том числе:"/>
            <p:cNvSpPr txBox="1"/>
            <p:nvPr/>
          </p:nvSpPr>
          <p:spPr>
            <a:xfrm>
              <a:off x="688357" y="640547"/>
              <a:ext cx="2608085"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dirty="0"/>
                <a:t>Омега-3 — 650 </a:t>
              </a:r>
              <a:r>
                <a:rPr dirty="0" err="1"/>
                <a:t>мг</a:t>
              </a:r>
              <a:r>
                <a:rPr dirty="0"/>
                <a:t>, в </a:t>
              </a:r>
              <a:r>
                <a:rPr dirty="0" err="1"/>
                <a:t>то</a:t>
              </a:r>
              <a:r>
                <a:rPr lang="bg-BG" dirty="0"/>
                <a:t>ва</a:t>
              </a:r>
              <a:r>
                <a:rPr dirty="0"/>
                <a:t> </a:t>
              </a:r>
              <a:r>
                <a:rPr dirty="0" err="1"/>
                <a:t>числ</a:t>
              </a:r>
              <a:r>
                <a:rPr lang="bg-BG" dirty="0"/>
                <a:t>о</a:t>
              </a:r>
              <a:r>
                <a:rPr dirty="0"/>
                <a:t>:</a:t>
              </a:r>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2540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6780702"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en-US" dirty="0"/>
              <a:t>O!</a:t>
            </a:r>
            <a:r>
              <a:rPr lang="bg-BG" dirty="0"/>
              <a:t>Мега-3 ТИ ДЖИ</a:t>
            </a:r>
            <a:r>
              <a:rPr dirty="0"/>
              <a:t>: </a:t>
            </a:r>
            <a:r>
              <a:rPr lang="bg-BG" dirty="0"/>
              <a:t>точно тази – възстановена </a:t>
            </a:r>
          </a:p>
          <a:p>
            <a:pPr>
              <a:lnSpc>
                <a:spcPct val="90000"/>
              </a:lnSpc>
              <a:defRPr sz="2700">
                <a:solidFill>
                  <a:srgbClr val="FFFFFF"/>
                </a:solidFill>
                <a:latin typeface="Gilroy Bold"/>
                <a:ea typeface="Gilroy Bold"/>
                <a:cs typeface="Gilroy Bold"/>
                <a:sym typeface="Gilroy Bold"/>
              </a:defRPr>
            </a:pPr>
            <a:r>
              <a:rPr lang="bg-BG" dirty="0" err="1"/>
              <a:t>триглицеридна</a:t>
            </a:r>
            <a:r>
              <a:rPr lang="bg-BG" dirty="0"/>
              <a:t> форма</a:t>
            </a:r>
            <a:endParaRPr dirty="0"/>
          </a:p>
        </p:txBody>
      </p:sp>
      <p:sp>
        <p:nvSpPr>
          <p:cNvPr id="335"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342" name="Группа"/>
          <p:cNvGrpSpPr/>
          <p:nvPr/>
        </p:nvGrpSpPr>
        <p:grpSpPr>
          <a:xfrm>
            <a:off x="1493766" y="1714498"/>
            <a:ext cx="6156471" cy="2129255"/>
            <a:chOff x="0" y="-1"/>
            <a:chExt cx="6156470" cy="2129254"/>
          </a:xfrm>
        </p:grpSpPr>
        <p:grpSp>
          <p:nvGrpSpPr>
            <p:cNvPr id="338" name="Группа"/>
            <p:cNvGrpSpPr/>
            <p:nvPr/>
          </p:nvGrpSpPr>
          <p:grpSpPr>
            <a:xfrm>
              <a:off x="3368995" y="-1"/>
              <a:ext cx="2787475" cy="1898421"/>
              <a:chOff x="0" y="0"/>
              <a:chExt cx="2787474" cy="1898419"/>
            </a:xfrm>
          </p:grpSpPr>
          <p:sp>
            <p:nvSpPr>
              <p:cNvPr id="336" name="Форма, близкая к природной"/>
              <p:cNvSpPr txBox="1"/>
              <p:nvPr/>
            </p:nvSpPr>
            <p:spPr>
              <a:xfrm>
                <a:off x="0" y="1667587"/>
                <a:ext cx="2787474"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rPr lang="bg-BG" dirty="0"/>
                  <a:t>Ф</a:t>
                </a:r>
                <a:r>
                  <a:rPr dirty="0" err="1"/>
                  <a:t>орма</a:t>
                </a:r>
                <a:r>
                  <a:rPr dirty="0"/>
                  <a:t>, </a:t>
                </a:r>
                <a:r>
                  <a:rPr dirty="0" err="1"/>
                  <a:t>близка</a:t>
                </a:r>
                <a:r>
                  <a:rPr dirty="0"/>
                  <a:t> </a:t>
                </a:r>
                <a:r>
                  <a:rPr lang="bg-BG" dirty="0"/>
                  <a:t>до</a:t>
                </a:r>
                <a:r>
                  <a:rPr dirty="0"/>
                  <a:t> </a:t>
                </a:r>
                <a:r>
                  <a:rPr dirty="0" err="1"/>
                  <a:t>природн</a:t>
                </a:r>
                <a:r>
                  <a:rPr lang="bg-BG" dirty="0"/>
                  <a:t>ата</a:t>
                </a:r>
                <a:endParaRPr dirty="0"/>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7" cy="2129252"/>
              <a:chOff x="0" y="0"/>
              <a:chExt cx="2648596" cy="2129251"/>
            </a:xfrm>
          </p:grpSpPr>
          <p:sp>
            <p:nvSpPr>
              <p:cNvPr id="339" name="Повышенная концентрация  ЭПК и ДГК в продукте"/>
              <p:cNvSpPr txBox="1"/>
              <p:nvPr/>
            </p:nvSpPr>
            <p:spPr>
              <a:xfrm>
                <a:off x="0" y="1667586"/>
                <a:ext cx="2648596" cy="461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rPr dirty="0" err="1"/>
                  <a:t>Пов</a:t>
                </a:r>
                <a:r>
                  <a:rPr lang="bg-BG" dirty="0"/>
                  <a:t>и</a:t>
                </a:r>
                <a:r>
                  <a:rPr dirty="0" err="1"/>
                  <a:t>шена</a:t>
                </a:r>
                <a:r>
                  <a:rPr dirty="0"/>
                  <a:t> </a:t>
                </a:r>
                <a:r>
                  <a:rPr dirty="0" err="1"/>
                  <a:t>концентрация</a:t>
                </a:r>
                <a:r>
                  <a:rPr lang="bg-BG" dirty="0"/>
                  <a:t> на</a:t>
                </a:r>
                <a:r>
                  <a:rPr dirty="0"/>
                  <a:t> </a:t>
                </a:r>
                <a:br>
                  <a:rPr dirty="0"/>
                </a:br>
                <a:r>
                  <a:rPr lang="en-US" dirty="0"/>
                  <a:t>EPA</a:t>
                </a:r>
                <a:r>
                  <a:rPr dirty="0"/>
                  <a:t> и </a:t>
                </a:r>
                <a:r>
                  <a:rPr lang="en-US" dirty="0"/>
                  <a:t>DHA</a:t>
                </a:r>
                <a:r>
                  <a:rPr dirty="0"/>
                  <a:t> в </a:t>
                </a:r>
                <a:r>
                  <a:rPr dirty="0" err="1"/>
                  <a:t>продукт</a:t>
                </a:r>
                <a:r>
                  <a:rPr lang="bg-BG" dirty="0"/>
                  <a:t>а</a:t>
                </a:r>
                <a:endParaRPr dirty="0"/>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grpSp>
        <p:nvGrpSpPr>
          <p:cNvPr id="350" name="ZZZZ"/>
          <p:cNvGrpSpPr/>
          <p:nvPr/>
        </p:nvGrpSpPr>
        <p:grpSpPr>
          <a:xfrm>
            <a:off x="-273050" y="-215900"/>
            <a:ext cx="9690100" cy="5651500"/>
            <a:chOff x="0" y="0"/>
            <a:chExt cx="9690100" cy="5651500"/>
          </a:xfrm>
        </p:grpSpPr>
        <p:sp>
          <p:nvSpPr>
            <p:cNvPr id="348" name="Прямоугольник"/>
            <p:cNvSpPr/>
            <p:nvPr/>
          </p:nvSpPr>
          <p:spPr>
            <a:xfrm>
              <a:off x="0" y="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49"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5993628"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ru-RU" dirty="0"/>
              <a:t>O!Мега-3 ТИ ДЖИ: </a:t>
            </a:r>
            <a:r>
              <a:rPr lang="ru-RU" dirty="0" err="1"/>
              <a:t>богатството</a:t>
            </a:r>
            <a:r>
              <a:rPr lang="ru-RU" dirty="0"/>
              <a:t> на </a:t>
            </a:r>
            <a:r>
              <a:rPr lang="ru-RU" dirty="0" err="1"/>
              <a:t>Тихия</a:t>
            </a:r>
            <a:r>
              <a:rPr lang="ru-RU" dirty="0"/>
              <a:t> </a:t>
            </a:r>
            <a:br>
              <a:rPr lang="ru-RU" dirty="0"/>
            </a:br>
            <a:r>
              <a:rPr lang="ru-RU" dirty="0"/>
              <a:t>и </a:t>
            </a:r>
            <a:r>
              <a:rPr lang="ru-RU" dirty="0" err="1"/>
              <a:t>Атлантическия</a:t>
            </a:r>
            <a:r>
              <a:rPr lang="ru-RU" dirty="0"/>
              <a:t> океан</a:t>
            </a:r>
          </a:p>
        </p:txBody>
      </p:sp>
      <p:sp>
        <p:nvSpPr>
          <p:cNvPr id="353"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354" name="Рыбный жир для производства продукта добывают…"/>
          <p:cNvSpPr txBox="1"/>
          <p:nvPr/>
        </p:nvSpPr>
        <p:spPr>
          <a:xfrm>
            <a:off x="406399" y="1524000"/>
            <a:ext cx="40892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dirty="0"/>
              <a:t>Р</a:t>
            </a:r>
            <a:r>
              <a:rPr lang="bg-BG" dirty="0"/>
              <a:t>и</a:t>
            </a:r>
            <a:r>
              <a:rPr dirty="0"/>
              <a:t>б</a:t>
            </a:r>
            <a:r>
              <a:rPr lang="bg-BG" dirty="0"/>
              <a:t>е</a:t>
            </a:r>
            <a:r>
              <a:rPr dirty="0"/>
              <a:t>н</a:t>
            </a:r>
            <a:r>
              <a:rPr lang="bg-BG" dirty="0" err="1"/>
              <a:t>ото</a:t>
            </a:r>
            <a:r>
              <a:rPr lang="bg-BG" dirty="0"/>
              <a:t> масло, което се използва в продукта, се</a:t>
            </a:r>
          </a:p>
          <a:p>
            <a:pPr>
              <a:defRPr sz="1500">
                <a:solidFill>
                  <a:srgbClr val="FFFFFF"/>
                </a:solidFill>
                <a:latin typeface="Gilroy Regular"/>
                <a:ea typeface="Gilroy Regular"/>
                <a:cs typeface="Gilroy Regular"/>
                <a:sym typeface="Gilroy Regular"/>
              </a:defRPr>
            </a:pPr>
            <a:r>
              <a:rPr lang="bg-BG" dirty="0"/>
              <a:t>добива от </a:t>
            </a:r>
            <a:r>
              <a:rPr lang="bg-BG" dirty="0" err="1"/>
              <a:t>студеноводни</a:t>
            </a:r>
            <a:r>
              <a:rPr lang="bg-BG" dirty="0"/>
              <a:t> океански риби</a:t>
            </a:r>
            <a:endParaRPr dirty="0"/>
          </a:p>
        </p:txBody>
      </p:sp>
      <p:sp>
        <p:nvSpPr>
          <p:cNvPr id="355" name="анчоусов…"/>
          <p:cNvSpPr txBox="1"/>
          <p:nvPr/>
        </p:nvSpPr>
        <p:spPr>
          <a:xfrm>
            <a:off x="406399" y="2159000"/>
            <a:ext cx="850874"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dirty="0" err="1"/>
              <a:t>ан</a:t>
            </a:r>
            <a:r>
              <a:rPr lang="bg-BG" dirty="0" err="1"/>
              <a:t>шоа</a:t>
            </a:r>
            <a:r>
              <a:rPr dirty="0"/>
              <a:t> </a:t>
            </a:r>
          </a:p>
          <a:p>
            <a:pPr marL="150394" indent="-150394">
              <a:buSzPct val="100000"/>
              <a:buChar char="•"/>
              <a:defRPr sz="1500">
                <a:solidFill>
                  <a:srgbClr val="FFFFFF"/>
                </a:solidFill>
                <a:latin typeface="Gilroy Regular"/>
                <a:ea typeface="Gilroy Regular"/>
                <a:cs typeface="Gilroy Regular"/>
                <a:sym typeface="Gilroy Regular"/>
              </a:defRPr>
            </a:pPr>
            <a:r>
              <a:rPr dirty="0" err="1"/>
              <a:t>сардин</a:t>
            </a:r>
            <a:r>
              <a:rPr lang="bg-BG" dirty="0"/>
              <a:t>и</a:t>
            </a:r>
            <a:endParaRPr dirty="0"/>
          </a:p>
          <a:p>
            <a:pPr marL="150394" indent="-150394">
              <a:buSzPct val="100000"/>
              <a:buChar char="•"/>
              <a:defRPr sz="1500">
                <a:solidFill>
                  <a:srgbClr val="FFFFFF"/>
                </a:solidFill>
                <a:latin typeface="Gilroy Regular"/>
                <a:ea typeface="Gilroy Regular"/>
                <a:cs typeface="Gilroy Regular"/>
                <a:sym typeface="Gilroy Regular"/>
              </a:defRPr>
            </a:pPr>
            <a:r>
              <a:rPr dirty="0" err="1"/>
              <a:t>скум</a:t>
            </a:r>
            <a:r>
              <a:rPr lang="bg-BG" dirty="0"/>
              <a:t>р</a:t>
            </a:r>
            <a:r>
              <a:rPr dirty="0"/>
              <a:t>и</a:t>
            </a:r>
            <a:r>
              <a:rPr lang="bg-BG" dirty="0"/>
              <a:t>я</a:t>
            </a:r>
            <a:endParaRPr dirty="0"/>
          </a:p>
          <a:p>
            <a:pPr marL="150394" indent="-150394">
              <a:buSzPct val="100000"/>
              <a:buChar char="•"/>
              <a:defRPr sz="1500">
                <a:solidFill>
                  <a:srgbClr val="FFFFFF"/>
                </a:solidFill>
                <a:latin typeface="Gilroy Regular"/>
                <a:ea typeface="Gilroy Regular"/>
                <a:cs typeface="Gilroy Regular"/>
                <a:sym typeface="Gilroy Regular"/>
              </a:defRPr>
            </a:pPr>
            <a:r>
              <a:rPr dirty="0"/>
              <a:t>т</a:t>
            </a:r>
            <a:r>
              <a:rPr lang="bg-BG" dirty="0"/>
              <a:t>он</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47650" y="-254000"/>
            <a:ext cx="9690100" cy="5651500"/>
            <a:chOff x="0" y="0"/>
            <a:chExt cx="96901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7070846"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err="1"/>
              <a:t>Производство</a:t>
            </a:r>
            <a:r>
              <a:rPr lang="bg-BG" dirty="0"/>
              <a:t> на</a:t>
            </a:r>
            <a:r>
              <a:rPr dirty="0"/>
              <a:t> O!</a:t>
            </a:r>
            <a:r>
              <a:rPr lang="bg-BG" dirty="0"/>
              <a:t>Мега- 3 ТИ ДЖИ в</a:t>
            </a:r>
            <a:r>
              <a:rPr dirty="0"/>
              <a:t> </a:t>
            </a:r>
            <a:r>
              <a:rPr dirty="0" err="1"/>
              <a:t>сл</a:t>
            </a:r>
            <a:r>
              <a:rPr lang="bg-BG" dirty="0"/>
              <a:t>ъ</a:t>
            </a:r>
            <a:r>
              <a:rPr dirty="0" err="1"/>
              <a:t>нч</a:t>
            </a:r>
            <a:r>
              <a:rPr lang="bg-BG" dirty="0" err="1"/>
              <a:t>ева</a:t>
            </a:r>
            <a:r>
              <a:rPr dirty="0"/>
              <a:t> </a:t>
            </a:r>
            <a:br>
              <a:rPr dirty="0"/>
            </a:br>
            <a:r>
              <a:rPr dirty="0" err="1"/>
              <a:t>Испани</a:t>
            </a:r>
            <a:r>
              <a:rPr lang="bg-BG" dirty="0"/>
              <a:t>я</a:t>
            </a:r>
            <a:r>
              <a:rPr dirty="0"/>
              <a:t>: </a:t>
            </a:r>
            <a:r>
              <a:rPr dirty="0" err="1"/>
              <a:t>качествено</a:t>
            </a:r>
            <a:r>
              <a:rPr dirty="0"/>
              <a:t> и</a:t>
            </a:r>
            <a:r>
              <a:rPr lang="bg-BG" dirty="0"/>
              <a:t> внимателно</a:t>
            </a:r>
            <a:r>
              <a:rPr dirty="0"/>
              <a:t>  </a:t>
            </a:r>
          </a:p>
        </p:txBody>
      </p:sp>
      <p:sp>
        <p:nvSpPr>
          <p:cNvPr id="366"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367" name="Безымянный-1 (1)-13.png" descr="Безымянный-1 (1)-13.png"/>
          <p:cNvPicPr>
            <a:picLocks noChangeAspect="1"/>
          </p:cNvPicPr>
          <p:nvPr/>
        </p:nvPicPr>
        <p:blipFill>
          <a:blip r:embed="rId6"/>
          <a:stretch>
            <a:fillRect/>
          </a:stretch>
        </p:blipFill>
        <p:spPr>
          <a:xfrm>
            <a:off x="1206500" y="-1006326"/>
            <a:ext cx="2146300" cy="798982"/>
          </a:xfrm>
          <a:prstGeom prst="rect">
            <a:avLst/>
          </a:prstGeom>
          <a:ln w="12700">
            <a:miter lim="400000"/>
          </a:ln>
        </p:spPr>
      </p:pic>
      <p:grpSp>
        <p:nvGrpSpPr>
          <p:cNvPr id="376" name="Группа"/>
          <p:cNvGrpSpPr/>
          <p:nvPr/>
        </p:nvGrpSpPr>
        <p:grpSpPr>
          <a:xfrm>
            <a:off x="1134672" y="1435100"/>
            <a:ext cx="6472188" cy="3060703"/>
            <a:chOff x="-1" y="0"/>
            <a:chExt cx="6472186" cy="3060702"/>
          </a:xfrm>
        </p:grpSpPr>
        <p:grpSp>
          <p:nvGrpSpPr>
            <p:cNvPr id="371" name="Группа"/>
            <p:cNvGrpSpPr/>
            <p:nvPr/>
          </p:nvGrpSpPr>
          <p:grpSpPr>
            <a:xfrm>
              <a:off x="3727845" y="0"/>
              <a:ext cx="2744340" cy="2659523"/>
              <a:chOff x="0" y="0"/>
              <a:chExt cx="2744338"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900"/>
                <a:ext cx="2744338" cy="738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dirty="0"/>
                  <a:t>С</a:t>
                </a:r>
                <a:r>
                  <a:rPr lang="bg-BG" dirty="0" err="1"/>
                  <a:t>уровините</a:t>
                </a:r>
                <a:r>
                  <a:rPr lang="bg-BG" dirty="0"/>
                  <a:t> се обработват чрез</a:t>
                </a:r>
                <a:r>
                  <a:rPr dirty="0"/>
                  <a:t> </a:t>
                </a:r>
                <a:br>
                  <a:rPr dirty="0"/>
                </a:br>
                <a:r>
                  <a:rPr dirty="0" err="1"/>
                  <a:t>технологи</a:t>
                </a:r>
                <a:r>
                  <a:rPr lang="bg-BG" dirty="0"/>
                  <a:t>ята</a:t>
                </a:r>
                <a:r>
                  <a:rPr dirty="0"/>
                  <a:t> </a:t>
                </a:r>
                <a:r>
                  <a:rPr dirty="0" err="1"/>
                  <a:t>Flutex</a:t>
                </a:r>
                <a:r>
                  <a:rPr dirty="0"/>
                  <a:t> — </a:t>
                </a:r>
                <a:r>
                  <a:rPr dirty="0" err="1"/>
                  <a:t>без</a:t>
                </a:r>
                <a:r>
                  <a:rPr dirty="0"/>
                  <a:t> и</a:t>
                </a:r>
                <a:r>
                  <a:rPr lang="bg-BG" dirty="0"/>
                  <a:t>з</a:t>
                </a:r>
                <a:r>
                  <a:rPr dirty="0" err="1"/>
                  <a:t>ползван</a:t>
                </a:r>
                <a:r>
                  <a:rPr lang="bg-BG" dirty="0"/>
                  <a:t>е на</a:t>
                </a:r>
                <a:r>
                  <a:rPr dirty="0"/>
                  <a:t> </a:t>
                </a:r>
                <a:br>
                  <a:rPr dirty="0"/>
                </a:br>
                <a:r>
                  <a:rPr dirty="0" err="1"/>
                  <a:t>токсичн</a:t>
                </a:r>
                <a:r>
                  <a:rPr lang="bg-BG" dirty="0"/>
                  <a:t>и</a:t>
                </a:r>
                <a:r>
                  <a:rPr dirty="0"/>
                  <a:t> </a:t>
                </a:r>
                <a:r>
                  <a:rPr dirty="0" err="1"/>
                  <a:t>органич</a:t>
                </a:r>
                <a:r>
                  <a:rPr lang="bg-BG" dirty="0"/>
                  <a:t>ни</a:t>
                </a:r>
                <a:r>
                  <a:rPr dirty="0"/>
                  <a:t> </a:t>
                </a:r>
                <a:r>
                  <a:rPr dirty="0" err="1"/>
                  <a:t>ра</a:t>
                </a:r>
                <a:r>
                  <a:rPr lang="bg-BG" dirty="0"/>
                  <a:t>з</a:t>
                </a:r>
                <a:r>
                  <a:rPr dirty="0" err="1"/>
                  <a:t>творител</a:t>
                </a:r>
                <a:r>
                  <a:rPr lang="bg-BG" dirty="0"/>
                  <a:t>и</a:t>
                </a:r>
                <a:r>
                  <a:rPr dirty="0"/>
                  <a:t> </a:t>
                </a:r>
                <a:br>
                  <a:rPr dirty="0"/>
                </a:br>
                <a:r>
                  <a:rPr dirty="0"/>
                  <a:t>и в</a:t>
                </a:r>
                <a:r>
                  <a:rPr lang="bg-BG" dirty="0"/>
                  <a:t>и</a:t>
                </a:r>
                <a:r>
                  <a:rPr dirty="0" err="1"/>
                  <a:t>соки</a:t>
                </a:r>
                <a:r>
                  <a:rPr dirty="0"/>
                  <a:t> </a:t>
                </a:r>
                <a:r>
                  <a:rPr dirty="0" err="1"/>
                  <a:t>температур</a:t>
                </a:r>
                <a:r>
                  <a:rPr lang="bg-BG" dirty="0"/>
                  <a:t>и</a:t>
                </a:r>
                <a:r>
                  <a:rPr dirty="0"/>
                  <a:t>.    </a:t>
                </a:r>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7"/>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3045705" cy="3060702"/>
              <a:chOff x="0" y="0"/>
              <a:chExt cx="3045704" cy="3060700"/>
            </a:xfrm>
          </p:grpSpPr>
          <p:sp>
            <p:nvSpPr>
              <p:cNvPr id="372" name="Продукт выпускается на производстве,  которое соответствует международному стандарту GMP."/>
              <p:cNvSpPr txBox="1"/>
              <p:nvPr/>
            </p:nvSpPr>
            <p:spPr>
              <a:xfrm>
                <a:off x="0" y="977900"/>
                <a:ext cx="3045704"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dirty="0" err="1"/>
                  <a:t>Продукт</a:t>
                </a:r>
                <a:r>
                  <a:rPr lang="bg-BG" dirty="0" err="1"/>
                  <a:t>ът</a:t>
                </a:r>
                <a:r>
                  <a:rPr lang="bg-BG" dirty="0"/>
                  <a:t> се произвежда във фабрика, която </a:t>
                </a:r>
              </a:p>
              <a:p>
                <a:pPr>
                  <a:defRPr sz="1200">
                    <a:solidFill>
                      <a:srgbClr val="FFFFFF"/>
                    </a:solidFill>
                    <a:latin typeface="Gilroy Bold"/>
                    <a:ea typeface="Gilroy Bold"/>
                    <a:cs typeface="Gilroy Bold"/>
                    <a:sym typeface="Gilroy Bold"/>
                  </a:defRPr>
                </a:pPr>
                <a:r>
                  <a:rPr dirty="0"/>
                  <a:t> </a:t>
                </a:r>
                <a:r>
                  <a:rPr lang="bg-BG" dirty="0" err="1"/>
                  <a:t>съ</a:t>
                </a:r>
                <a:r>
                  <a:rPr dirty="0" err="1"/>
                  <a:t>ответств</a:t>
                </a:r>
                <a:r>
                  <a:rPr lang="bg-BG" dirty="0"/>
                  <a:t>а на</a:t>
                </a:r>
                <a:r>
                  <a:rPr dirty="0"/>
                  <a:t> </a:t>
                </a:r>
                <a:r>
                  <a:rPr dirty="0" err="1"/>
                  <a:t>международн</a:t>
                </a:r>
                <a:r>
                  <a:rPr lang="bg-BG" dirty="0" err="1"/>
                  <a:t>ия</a:t>
                </a:r>
                <a:br>
                  <a:rPr dirty="0"/>
                </a:br>
                <a:r>
                  <a:rPr dirty="0" err="1"/>
                  <a:t>стандарт</a:t>
                </a:r>
                <a:r>
                  <a:rPr dirty="0"/>
                  <a:t> GMP.</a:t>
                </a:r>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8"/>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414376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dirty="0" err="1"/>
              <a:t>По</a:t>
            </a:r>
            <a:r>
              <a:rPr dirty="0"/>
              <a:t> 1 </a:t>
            </a:r>
            <a:r>
              <a:rPr dirty="0" err="1"/>
              <a:t>капсул</a:t>
            </a:r>
            <a:r>
              <a:rPr lang="bg-BG" dirty="0"/>
              <a:t>а</a:t>
            </a:r>
            <a:r>
              <a:rPr dirty="0"/>
              <a:t> </a:t>
            </a:r>
            <a:r>
              <a:rPr lang="en-US" dirty="0"/>
              <a:t>O!</a:t>
            </a:r>
            <a:r>
              <a:rPr lang="bg-BG" dirty="0"/>
              <a:t>Мега-3 ТИ ДЖИ</a:t>
            </a:r>
            <a:endParaRPr dirty="0"/>
          </a:p>
          <a:p>
            <a:pPr>
              <a:lnSpc>
                <a:spcPct val="90000"/>
              </a:lnSpc>
              <a:defRPr sz="2000">
                <a:solidFill>
                  <a:srgbClr val="FFFFFF"/>
                </a:solidFill>
                <a:latin typeface="Gilroy Regular"/>
                <a:ea typeface="Gilroy Regular"/>
                <a:cs typeface="Gilroy Regular"/>
                <a:sym typeface="Gilroy Regular"/>
              </a:defRPr>
            </a:pPr>
            <a:r>
              <a:rPr dirty="0"/>
              <a:t>3 </a:t>
            </a:r>
            <a:r>
              <a:rPr lang="bg-BG" dirty="0"/>
              <a:t>пъти на ден по време на хранене</a:t>
            </a:r>
            <a:r>
              <a:rPr dirty="0"/>
              <a:t> </a:t>
            </a:r>
            <a:r>
              <a:rPr lang="ru-RU" b="0" i="0" dirty="0">
                <a:solidFill>
                  <a:schemeClr val="bg1"/>
                </a:solidFill>
                <a:effectLst/>
                <a:latin typeface="arial" panose="020B0604020202020204" pitchFamily="34" charset="0"/>
              </a:rPr>
              <a:t>—</a:t>
            </a:r>
            <a:endParaRPr dirty="0">
              <a:solidFill>
                <a:schemeClr val="bg1"/>
              </a:solidFill>
            </a:endParaRPr>
          </a:p>
        </p:txBody>
      </p:sp>
      <p:sp>
        <p:nvSpPr>
          <p:cNvPr id="387"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388" name="и ваш организм легко  ловит ритм здоровья!"/>
          <p:cNvSpPr txBox="1"/>
          <p:nvPr/>
        </p:nvSpPr>
        <p:spPr>
          <a:xfrm>
            <a:off x="406400" y="2105555"/>
            <a:ext cx="6781800" cy="62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r>
              <a:rPr dirty="0"/>
              <a:t>и </a:t>
            </a:r>
            <a:r>
              <a:rPr lang="bg-BG" dirty="0"/>
              <a:t>Вашият</a:t>
            </a:r>
            <a:r>
              <a:rPr dirty="0"/>
              <a:t> </a:t>
            </a:r>
            <a:r>
              <a:rPr dirty="0" err="1"/>
              <a:t>организ</a:t>
            </a:r>
            <a:r>
              <a:rPr lang="bg-BG" dirty="0"/>
              <a:t>ъ</a:t>
            </a:r>
            <a:r>
              <a:rPr dirty="0"/>
              <a:t>м</a:t>
            </a:r>
            <a:r>
              <a:rPr lang="bg-BG" dirty="0"/>
              <a:t> с лекота</a:t>
            </a:r>
            <a:r>
              <a:rPr dirty="0"/>
              <a:t> </a:t>
            </a:r>
            <a:br>
              <a:rPr dirty="0"/>
            </a:br>
            <a:r>
              <a:rPr lang="bg-BG" dirty="0"/>
              <a:t>ще улови</a:t>
            </a:r>
            <a:r>
              <a:rPr dirty="0"/>
              <a:t> </a:t>
            </a:r>
            <a:r>
              <a:rPr dirty="0" err="1"/>
              <a:t>рит</a:t>
            </a:r>
            <a:r>
              <a:rPr lang="bg-BG" dirty="0"/>
              <a:t>ъ</a:t>
            </a:r>
            <a:r>
              <a:rPr dirty="0"/>
              <a:t>м</a:t>
            </a:r>
            <a:r>
              <a:rPr lang="bg-BG" dirty="0"/>
              <a:t>а на</a:t>
            </a:r>
            <a:r>
              <a:rPr dirty="0"/>
              <a:t> </a:t>
            </a:r>
            <a:r>
              <a:rPr dirty="0" err="1"/>
              <a:t>здр</a:t>
            </a:r>
            <a:r>
              <a:rPr lang="bg-BG" dirty="0"/>
              <a:t>а</a:t>
            </a:r>
            <a:r>
              <a:rPr dirty="0"/>
              <a:t>в</a:t>
            </a:r>
            <a:r>
              <a:rPr lang="bg-BG" dirty="0"/>
              <a:t>ето</a:t>
            </a:r>
            <a:r>
              <a:rPr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745945" cy="35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394"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407" name="Группа"/>
          <p:cNvGrpSpPr/>
          <p:nvPr/>
        </p:nvGrpSpPr>
        <p:grpSpPr>
          <a:xfrm>
            <a:off x="406397" y="1168397"/>
            <a:ext cx="4376680" cy="2111809"/>
            <a:chOff x="-2" y="-1"/>
            <a:chExt cx="4376678"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4376678" cy="2015224"/>
              <a:chOff x="-1" y="0"/>
              <a:chExt cx="4376676" cy="2015222"/>
            </a:xfrm>
          </p:grpSpPr>
          <p:grpSp>
            <p:nvGrpSpPr>
              <p:cNvPr id="398" name="Группа"/>
              <p:cNvGrpSpPr/>
              <p:nvPr/>
            </p:nvGrpSpPr>
            <p:grpSpPr>
              <a:xfrm>
                <a:off x="0" y="0"/>
                <a:ext cx="3180835" cy="470599"/>
                <a:chOff x="0" y="0"/>
                <a:chExt cx="3180834" cy="47059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50" y="8935"/>
                  <a:ext cx="2662584"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dirty="0" err="1"/>
                    <a:t>подд</a:t>
                  </a:r>
                  <a:r>
                    <a:rPr lang="bg-BG" dirty="0"/>
                    <a:t>ъ</a:t>
                  </a:r>
                  <a:r>
                    <a:rPr dirty="0" err="1"/>
                    <a:t>ржа</a:t>
                  </a:r>
                  <a:r>
                    <a:rPr dirty="0"/>
                    <a:t> </a:t>
                  </a:r>
                  <a:r>
                    <a:rPr dirty="0" err="1"/>
                    <a:t>здр</a:t>
                  </a:r>
                  <a:r>
                    <a:rPr lang="bg-BG" dirty="0"/>
                    <a:t>а</a:t>
                  </a:r>
                  <a:r>
                    <a:rPr dirty="0" err="1"/>
                    <a:t>ве</a:t>
                  </a:r>
                  <a:r>
                    <a:rPr lang="bg-BG" dirty="0"/>
                    <a:t>то на сърцето</a:t>
                  </a:r>
                  <a:r>
                    <a:rPr dirty="0"/>
                    <a:t>, </a:t>
                  </a:r>
                  <a:br>
                    <a:rPr dirty="0"/>
                  </a:br>
                  <a:r>
                    <a:rPr dirty="0"/>
                    <a:t>с</a:t>
                  </a:r>
                  <a:r>
                    <a:rPr lang="bg-BG" dirty="0"/>
                    <a:t>ъ</a:t>
                  </a:r>
                  <a:r>
                    <a:rPr dirty="0" err="1"/>
                    <a:t>дов</a:t>
                  </a:r>
                  <a:r>
                    <a:rPr lang="bg-BG" dirty="0" err="1"/>
                    <a:t>ете</a:t>
                  </a:r>
                  <a:r>
                    <a:rPr dirty="0"/>
                    <a:t> и </a:t>
                  </a:r>
                  <a:r>
                    <a:rPr dirty="0" err="1"/>
                    <a:t>зрени</a:t>
                  </a:r>
                  <a:r>
                    <a:rPr lang="bg-BG" dirty="0"/>
                    <a:t>ето</a:t>
                  </a:r>
                  <a:endParaRPr dirty="0"/>
                </a:p>
              </p:txBody>
            </p:sp>
          </p:grpSp>
          <p:grpSp>
            <p:nvGrpSpPr>
              <p:cNvPr id="401" name="Группа"/>
              <p:cNvGrpSpPr/>
              <p:nvPr/>
            </p:nvGrpSpPr>
            <p:grpSpPr>
              <a:xfrm>
                <a:off x="-1" y="555225"/>
                <a:ext cx="3642500" cy="445559"/>
                <a:chOff x="0" y="0"/>
                <a:chExt cx="3642498"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3124248" cy="2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dirty="0" err="1"/>
                    <a:t>укреп</a:t>
                  </a:r>
                  <a:r>
                    <a:rPr lang="bg-BG" dirty="0"/>
                    <a:t>ва</a:t>
                  </a:r>
                  <a:r>
                    <a:rPr dirty="0"/>
                    <a:t> и</a:t>
                  </a:r>
                  <a:r>
                    <a:rPr lang="bg-BG" dirty="0"/>
                    <a:t>м</a:t>
                  </a:r>
                  <a:r>
                    <a:rPr dirty="0" err="1"/>
                    <a:t>унн</a:t>
                  </a:r>
                  <a:r>
                    <a:rPr lang="bg-BG" dirty="0"/>
                    <a:t>ата </a:t>
                  </a:r>
                  <a:r>
                    <a:rPr dirty="0"/>
                    <a:t>и </a:t>
                  </a:r>
                  <a:r>
                    <a:rPr dirty="0" err="1"/>
                    <a:t>нервн</a:t>
                  </a:r>
                  <a:r>
                    <a:rPr lang="bg-BG" dirty="0"/>
                    <a:t>ата</a:t>
                  </a:r>
                  <a:r>
                    <a:rPr dirty="0"/>
                    <a:t> </a:t>
                  </a:r>
                  <a:r>
                    <a:rPr dirty="0" err="1"/>
                    <a:t>систем</a:t>
                  </a:r>
                  <a:r>
                    <a:rPr lang="bg-BG" dirty="0"/>
                    <a:t>а</a:t>
                  </a:r>
                  <a:endParaRPr dirty="0"/>
                </a:p>
              </p:txBody>
            </p:sp>
          </p:grpSp>
          <p:grpSp>
            <p:nvGrpSpPr>
              <p:cNvPr id="404" name="Группа"/>
              <p:cNvGrpSpPr/>
              <p:nvPr/>
            </p:nvGrpSpPr>
            <p:grpSpPr>
              <a:xfrm>
                <a:off x="-1" y="1111719"/>
                <a:ext cx="4376676" cy="444241"/>
                <a:chOff x="0" y="0"/>
                <a:chExt cx="4376674" cy="444239"/>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3858424" cy="2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п</a:t>
                  </a:r>
                  <a:r>
                    <a:rPr dirty="0" err="1"/>
                    <a:t>ом</a:t>
                  </a:r>
                  <a:r>
                    <a:rPr lang="bg-BG" dirty="0"/>
                    <a:t>а</a:t>
                  </a:r>
                  <a:r>
                    <a:rPr dirty="0" err="1"/>
                    <a:t>га</a:t>
                  </a:r>
                  <a:r>
                    <a:rPr lang="bg-BG" dirty="0"/>
                    <a:t> за подобряване състоянието на кожата</a:t>
                  </a:r>
                  <a:endParaRPr dirty="0"/>
                </a:p>
              </p:txBody>
            </p:sp>
          </p:grpSp>
          <p:sp>
            <p:nvSpPr>
              <p:cNvPr id="405" name="продлевает активное долголетие"/>
              <p:cNvSpPr txBox="1"/>
              <p:nvPr/>
            </p:nvSpPr>
            <p:spPr>
              <a:xfrm>
                <a:off x="518250" y="1784390"/>
                <a:ext cx="2657777"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у</a:t>
                </a:r>
                <a:r>
                  <a:rPr dirty="0"/>
                  <a:t>д</a:t>
                </a:r>
                <a:r>
                  <a:rPr lang="bg-BG" dirty="0"/>
                  <a:t>ъ</a:t>
                </a:r>
                <a:r>
                  <a:rPr dirty="0"/>
                  <a:t>л</a:t>
                </a:r>
                <a:r>
                  <a:rPr lang="bg-BG" dirty="0" err="1"/>
                  <a:t>жава</a:t>
                </a:r>
                <a:r>
                  <a:rPr dirty="0"/>
                  <a:t> </a:t>
                </a:r>
                <a:r>
                  <a:rPr dirty="0" err="1"/>
                  <a:t>активно</a:t>
                </a:r>
                <a:r>
                  <a:rPr lang="bg-BG" dirty="0"/>
                  <a:t>то</a:t>
                </a:r>
                <a:r>
                  <a:rPr dirty="0"/>
                  <a:t> д</a:t>
                </a:r>
                <a:r>
                  <a:rPr lang="bg-BG" dirty="0"/>
                  <a:t>ъ</a:t>
                </a:r>
                <a:r>
                  <a:rPr dirty="0" err="1"/>
                  <a:t>лголетие</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8285923" cy="35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dirty="0"/>
              <a:t>O!</a:t>
            </a:r>
            <a:r>
              <a:rPr lang="bg-BG" dirty="0"/>
              <a:t>Мега- 3 ТИ ДЖИ е </a:t>
            </a:r>
            <a:r>
              <a:rPr dirty="0" err="1"/>
              <a:t>идеален</a:t>
            </a:r>
            <a:r>
              <a:rPr dirty="0"/>
              <a:t> </a:t>
            </a:r>
            <a:r>
              <a:rPr lang="bg-BG" dirty="0"/>
              <a:t>за</a:t>
            </a:r>
            <a:r>
              <a:rPr dirty="0"/>
              <a:t> </a:t>
            </a:r>
            <a:r>
              <a:rPr dirty="0" err="1"/>
              <a:t>те</a:t>
            </a:r>
            <a:r>
              <a:rPr lang="bg-BG" dirty="0" err="1"/>
              <a:t>зи</a:t>
            </a:r>
            <a:r>
              <a:rPr dirty="0"/>
              <a:t>, к</a:t>
            </a:r>
            <a:r>
              <a:rPr lang="bg-BG" dirty="0" err="1"/>
              <a:t>оито</a:t>
            </a:r>
            <a:r>
              <a:rPr lang="bg-BG" dirty="0"/>
              <a:t> искат да</a:t>
            </a:r>
            <a:r>
              <a:rPr dirty="0"/>
              <a:t>:  </a:t>
            </a:r>
          </a:p>
        </p:txBody>
      </p:sp>
      <p:grpSp>
        <p:nvGrpSpPr>
          <p:cNvPr id="416" name="Группа"/>
          <p:cNvGrpSpPr/>
          <p:nvPr/>
        </p:nvGrpSpPr>
        <p:grpSpPr>
          <a:xfrm>
            <a:off x="406400" y="1168400"/>
            <a:ext cx="2650244" cy="470599"/>
            <a:chOff x="0" y="0"/>
            <a:chExt cx="2650243" cy="470598"/>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50" y="8934"/>
              <a:ext cx="2131993"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bg-BG" dirty="0"/>
                <a:t>п</a:t>
              </a:r>
              <a:r>
                <a:rPr dirty="0" err="1"/>
                <a:t>ов</a:t>
              </a:r>
              <a:r>
                <a:rPr lang="bg-BG" dirty="0" err="1"/>
                <a:t>ишат</a:t>
              </a:r>
              <a:r>
                <a:rPr lang="bg-BG" dirty="0"/>
                <a:t> издръжливостта</a:t>
              </a:r>
              <a:r>
                <a:rPr dirty="0"/>
                <a:t> </a:t>
              </a:r>
              <a:br>
                <a:rPr dirty="0"/>
              </a:br>
              <a:r>
                <a:rPr dirty="0"/>
                <a:t>и </a:t>
              </a:r>
              <a:r>
                <a:rPr dirty="0" err="1"/>
                <a:t>работоспособност</a:t>
              </a:r>
              <a:r>
                <a:rPr lang="bg-BG" dirty="0"/>
                <a:t>та си</a:t>
              </a:r>
              <a:endParaRPr dirty="0"/>
            </a:p>
          </p:txBody>
        </p:sp>
      </p:grpSp>
      <p:grpSp>
        <p:nvGrpSpPr>
          <p:cNvPr id="419" name="Группа"/>
          <p:cNvGrpSpPr/>
          <p:nvPr/>
        </p:nvGrpSpPr>
        <p:grpSpPr>
          <a:xfrm>
            <a:off x="406400" y="1724104"/>
            <a:ext cx="2461090" cy="471209"/>
            <a:chOff x="0" y="0"/>
            <a:chExt cx="2461089" cy="471208"/>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50" y="9544"/>
              <a:ext cx="1942839"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bg-BG" dirty="0"/>
                <a:t>се справят с големи</a:t>
              </a:r>
              <a:r>
                <a:rPr dirty="0"/>
                <a:t> </a:t>
              </a:r>
              <a:br>
                <a:rPr dirty="0"/>
              </a:br>
              <a:r>
                <a:rPr dirty="0" err="1"/>
                <a:t>умствен</a:t>
              </a:r>
              <a:r>
                <a:rPr lang="bg-BG" dirty="0"/>
                <a:t>и натоварвания</a:t>
              </a:r>
              <a:endParaRPr dirty="0"/>
            </a:p>
          </p:txBody>
        </p:sp>
      </p:grpSp>
      <p:grpSp>
        <p:nvGrpSpPr>
          <p:cNvPr id="422" name="Группа"/>
          <p:cNvGrpSpPr/>
          <p:nvPr/>
        </p:nvGrpSpPr>
        <p:grpSpPr>
          <a:xfrm>
            <a:off x="406400" y="2281078"/>
            <a:ext cx="2502768" cy="470550"/>
            <a:chOff x="0" y="0"/>
            <a:chExt cx="2502767" cy="47054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18250" y="8885"/>
              <a:ext cx="1984517"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dirty="0" err="1"/>
                <a:t>подд</a:t>
              </a:r>
              <a:r>
                <a:rPr lang="bg-BG" dirty="0"/>
                <a:t>ъ</a:t>
              </a:r>
              <a:r>
                <a:rPr dirty="0" err="1"/>
                <a:t>ржа</a:t>
              </a:r>
              <a:r>
                <a:rPr lang="bg-BG" dirty="0"/>
                <a:t>т</a:t>
              </a:r>
              <a:r>
                <a:rPr dirty="0"/>
                <a:t> </a:t>
              </a:r>
              <a:r>
                <a:rPr dirty="0" err="1"/>
                <a:t>здр</a:t>
              </a:r>
              <a:r>
                <a:rPr lang="bg-BG" dirty="0"/>
                <a:t>а</a:t>
              </a:r>
              <a:r>
                <a:rPr dirty="0"/>
                <a:t>в</a:t>
              </a:r>
              <a:r>
                <a:rPr lang="bg-BG" dirty="0"/>
                <a:t>ето на</a:t>
              </a:r>
              <a:r>
                <a:rPr dirty="0"/>
                <a:t> </a:t>
              </a:r>
              <a:br>
                <a:rPr dirty="0"/>
              </a:br>
              <a:r>
                <a:rPr dirty="0"/>
                <a:t>с</a:t>
              </a:r>
              <a:r>
                <a:rPr lang="bg-BG" dirty="0"/>
                <a:t>ъ</a:t>
              </a:r>
              <a:r>
                <a:rPr dirty="0" err="1"/>
                <a:t>рц</a:t>
              </a:r>
              <a:r>
                <a:rPr lang="bg-BG" dirty="0"/>
                <a:t>ето</a:t>
              </a:r>
              <a:r>
                <a:rPr dirty="0"/>
                <a:t> и с</a:t>
              </a:r>
              <a:r>
                <a:rPr lang="bg-BG" dirty="0"/>
                <a:t>ъ</a:t>
              </a:r>
              <a:r>
                <a:rPr dirty="0" err="1"/>
                <a:t>дов</a:t>
              </a:r>
              <a:r>
                <a:rPr lang="bg-BG" dirty="0" err="1"/>
                <a:t>ете</a:t>
              </a:r>
              <a:endParaRPr dirty="0"/>
            </a:p>
          </p:txBody>
        </p:sp>
      </p:grpSp>
      <p:grpSp>
        <p:nvGrpSpPr>
          <p:cNvPr id="425" name="Группа"/>
          <p:cNvGrpSpPr/>
          <p:nvPr/>
        </p:nvGrpSpPr>
        <p:grpSpPr>
          <a:xfrm>
            <a:off x="406399" y="2837377"/>
            <a:ext cx="3227325" cy="444268"/>
            <a:chOff x="0" y="0"/>
            <a:chExt cx="3227324"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2709074"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запазят</a:t>
              </a:r>
              <a:r>
                <a:rPr dirty="0"/>
                <a:t> </a:t>
              </a:r>
              <a:r>
                <a:rPr dirty="0" err="1"/>
                <a:t>остро</a:t>
              </a:r>
              <a:r>
                <a:rPr lang="bg-BG" dirty="0"/>
                <a:t>тата на</a:t>
              </a:r>
              <a:r>
                <a:rPr dirty="0"/>
                <a:t> </a:t>
              </a:r>
              <a:r>
                <a:rPr dirty="0" err="1"/>
                <a:t>зрение</a:t>
              </a:r>
              <a:r>
                <a:rPr lang="bg-BG" dirty="0"/>
                <a:t>то си</a:t>
              </a:r>
              <a:endParaRPr dirty="0"/>
            </a:p>
          </p:txBody>
        </p:sp>
      </p:grpSp>
      <p:grpSp>
        <p:nvGrpSpPr>
          <p:cNvPr id="428" name="Группа"/>
          <p:cNvGrpSpPr/>
          <p:nvPr/>
        </p:nvGrpSpPr>
        <p:grpSpPr>
          <a:xfrm>
            <a:off x="406399" y="3393691"/>
            <a:ext cx="3450143" cy="444268"/>
            <a:chOff x="0" y="-1"/>
            <a:chExt cx="3450142"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931892"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се погрижат за нервната си система</a:t>
              </a:r>
              <a:endParaRPr dirty="0"/>
            </a:p>
          </p:txBody>
        </p:sp>
      </p:grpSp>
      <p:grpSp>
        <p:nvGrpSpPr>
          <p:cNvPr id="431" name="Группа"/>
          <p:cNvGrpSpPr/>
          <p:nvPr/>
        </p:nvGrpSpPr>
        <p:grpSpPr>
          <a:xfrm>
            <a:off x="406400" y="3950006"/>
            <a:ext cx="2860238" cy="470564"/>
            <a:chOff x="0" y="0"/>
            <a:chExt cx="2860237" cy="470562"/>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50" y="8899"/>
              <a:ext cx="2341987"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bg-BG" dirty="0"/>
                <a:t>п</a:t>
              </a:r>
              <a:r>
                <a:rPr dirty="0" err="1"/>
                <a:t>ротивостоят</a:t>
              </a:r>
              <a:r>
                <a:rPr lang="bg-BG" dirty="0"/>
                <a:t> на</a:t>
              </a:r>
              <a:r>
                <a:rPr dirty="0"/>
                <a:t> </a:t>
              </a:r>
              <a:r>
                <a:rPr dirty="0" err="1"/>
                <a:t>простуд</a:t>
              </a:r>
              <a:r>
                <a:rPr lang="bg-BG" dirty="0" err="1"/>
                <a:t>ите</a:t>
              </a:r>
              <a:r>
                <a:rPr dirty="0"/>
                <a:t> </a:t>
              </a:r>
              <a:br>
                <a:rPr dirty="0"/>
              </a:br>
              <a:r>
                <a:rPr dirty="0"/>
                <a:t>в </a:t>
              </a:r>
              <a:r>
                <a:rPr dirty="0" err="1"/>
                <a:t>сезон</a:t>
              </a:r>
              <a:r>
                <a:rPr lang="bg-BG" dirty="0"/>
                <a:t>а на</a:t>
              </a:r>
              <a:r>
                <a:rPr dirty="0"/>
                <a:t> ОРВИ</a:t>
              </a:r>
            </a:p>
          </p:txBody>
        </p:sp>
      </p:grpSp>
      <p:grpSp>
        <p:nvGrpSpPr>
          <p:cNvPr id="434" name="Группа"/>
          <p:cNvGrpSpPr/>
          <p:nvPr/>
        </p:nvGrpSpPr>
        <p:grpSpPr>
          <a:xfrm>
            <a:off x="406399" y="4795520"/>
            <a:ext cx="8407401" cy="158276"/>
            <a:chOff x="0" y="0"/>
            <a:chExt cx="8407400" cy="158275"/>
          </a:xfrm>
        </p:grpSpPr>
        <p:sp>
          <p:nvSpPr>
            <p:cNvPr id="432" name="O!Mega-3 TG"/>
            <p:cNvSpPr txBox="1"/>
            <p:nvPr/>
          </p:nvSpPr>
          <p:spPr>
            <a:xfrm>
              <a:off x="0" y="0"/>
              <a:ext cx="1202252" cy="151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424A18-3C77-3CB8-6D83-DAC35FE0B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68691" cy="5213639"/>
          </a:xfrm>
          <a:prstGeom prst="rect">
            <a:avLst/>
          </a:prstGeom>
        </p:spPr>
      </p:pic>
      <p:sp>
        <p:nvSpPr>
          <p:cNvPr id="115"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116" name="Безымянный-1-45.png" descr="Безымянный-1-45.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0" y="0"/>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3084178" cy="3447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rPr lang="en-US" dirty="0"/>
              <a:t>O!</a:t>
            </a:r>
            <a:r>
              <a:rPr lang="bg-BG" dirty="0"/>
              <a:t>Мега-3 ТИ ДЖИ</a:t>
            </a:r>
            <a:endParaRPr dirty="0"/>
          </a:p>
        </p:txBody>
      </p:sp>
      <p:sp>
        <p:nvSpPr>
          <p:cNvPr id="441"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442" name="Для здоровья сердца,  сосудов и зрения"/>
          <p:cNvSpPr txBox="1"/>
          <p:nvPr/>
        </p:nvSpPr>
        <p:spPr>
          <a:xfrm>
            <a:off x="787399" y="1193800"/>
            <a:ext cx="200215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bg-BG" dirty="0"/>
              <a:t>За здравето на сърцето</a:t>
            </a:r>
            <a:r>
              <a:rPr dirty="0"/>
              <a:t>, </a:t>
            </a:r>
            <a:br>
              <a:rPr dirty="0"/>
            </a:br>
            <a:r>
              <a:rPr dirty="0"/>
              <a:t>с</a:t>
            </a:r>
            <a:r>
              <a:rPr lang="bg-BG" dirty="0"/>
              <a:t>ъ</a:t>
            </a:r>
            <a:r>
              <a:rPr dirty="0" err="1"/>
              <a:t>дов</a:t>
            </a:r>
            <a:r>
              <a:rPr lang="bg-BG" dirty="0" err="1"/>
              <a:t>ете</a:t>
            </a:r>
            <a:r>
              <a:rPr dirty="0"/>
              <a:t> и </a:t>
            </a:r>
            <a:r>
              <a:rPr dirty="0" err="1"/>
              <a:t>зрени</a:t>
            </a:r>
            <a:r>
              <a:rPr lang="bg-BG" dirty="0"/>
              <a:t>ето</a:t>
            </a:r>
            <a:endParaRPr dirty="0"/>
          </a:p>
        </p:txBody>
      </p:sp>
      <p:sp>
        <p:nvSpPr>
          <p:cNvPr id="443" name="Высокая концентрация ПНЖК  омега-3 в каждой капсуле"/>
          <p:cNvSpPr txBox="1"/>
          <p:nvPr/>
        </p:nvSpPr>
        <p:spPr>
          <a:xfrm>
            <a:off x="787400" y="1797050"/>
            <a:ext cx="261129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dirty="0"/>
              <a:t>В</a:t>
            </a:r>
            <a:r>
              <a:rPr lang="bg-BG" dirty="0"/>
              <a:t>и</a:t>
            </a:r>
            <a:r>
              <a:rPr dirty="0" err="1"/>
              <a:t>сока</a:t>
            </a:r>
            <a:r>
              <a:rPr dirty="0"/>
              <a:t> </a:t>
            </a:r>
            <a:r>
              <a:rPr dirty="0" err="1"/>
              <a:t>концентраци</a:t>
            </a:r>
            <a:r>
              <a:rPr lang="bg-BG" dirty="0"/>
              <a:t>я на</a:t>
            </a:r>
            <a:r>
              <a:rPr dirty="0"/>
              <a:t> </a:t>
            </a:r>
            <a:r>
              <a:rPr lang="bg-BG" dirty="0"/>
              <a:t>ПНМК</a:t>
            </a:r>
            <a:r>
              <a:rPr dirty="0"/>
              <a:t> </a:t>
            </a:r>
            <a:br>
              <a:rPr dirty="0"/>
            </a:br>
            <a:r>
              <a:rPr dirty="0"/>
              <a:t>омега-3 в</a:t>
            </a:r>
            <a:r>
              <a:rPr lang="bg-BG" dirty="0"/>
              <a:t>ъв всяка капсула</a:t>
            </a:r>
            <a:endParaRPr dirty="0"/>
          </a:p>
        </p:txBody>
      </p:sp>
      <p:sp>
        <p:nvSpPr>
          <p:cNvPr id="444" name="Подходит для детей с 14 лет  и взрослых"/>
          <p:cNvSpPr txBox="1"/>
          <p:nvPr/>
        </p:nvSpPr>
        <p:spPr>
          <a:xfrm>
            <a:off x="787399" y="2400300"/>
            <a:ext cx="276998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dirty="0" err="1"/>
              <a:t>Подхо</a:t>
            </a:r>
            <a:r>
              <a:rPr lang="bg-BG" dirty="0" err="1"/>
              <a:t>дящ</a:t>
            </a:r>
            <a:r>
              <a:rPr lang="bg-BG" dirty="0"/>
              <a:t> за деца над 14 години </a:t>
            </a:r>
          </a:p>
          <a:p>
            <a:pPr>
              <a:defRPr sz="1500">
                <a:solidFill>
                  <a:srgbClr val="FFFFFF"/>
                </a:solidFill>
                <a:latin typeface="Gilroy Regular"/>
                <a:ea typeface="Gilroy Regular"/>
                <a:cs typeface="Gilroy Regular"/>
                <a:sym typeface="Gilroy Regular"/>
              </a:defRPr>
            </a:pPr>
            <a:r>
              <a:rPr lang="bg-BG" dirty="0"/>
              <a:t>и възрастни</a:t>
            </a: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1</a:t>
              </a:r>
            </a:p>
          </p:txBody>
        </p:sp>
      </p:grpSp>
      <p:sp>
        <p:nvSpPr>
          <p:cNvPr id="449" name="Линия"/>
          <p:cNvSpPr/>
          <p:nvPr/>
        </p:nvSpPr>
        <p:spPr>
          <a:xfrm flipH="1" flipV="1">
            <a:off x="544099" y="2146317"/>
            <a:ext cx="4730" cy="330168"/>
          </a:xfrm>
          <a:prstGeom prst="line">
            <a:avLst/>
          </a:prstGeom>
          <a:ln w="12700">
            <a:solidFill>
              <a:srgbClr val="FFFFFF"/>
            </a:solidFill>
          </a:ln>
        </p:spPr>
        <p:txBody>
          <a:bodyPr lIns="45718" tIns="45718" rIns="45718" bIns="45718"/>
          <a:lstStyle/>
          <a:p>
            <a:endParaRPr/>
          </a:p>
        </p:txBody>
      </p:sp>
      <p:grpSp>
        <p:nvGrpSpPr>
          <p:cNvPr id="452" name="Группа"/>
          <p:cNvGrpSpPr/>
          <p:nvPr/>
        </p:nvGrpSpPr>
        <p:grpSpPr>
          <a:xfrm>
            <a:off x="406400" y="2473831"/>
            <a:ext cx="279400" cy="279403"/>
            <a:chOff x="0" y="0"/>
            <a:chExt cx="279400" cy="279402"/>
          </a:xfrm>
        </p:grpSpPr>
        <p:sp>
          <p:nvSpPr>
            <p:cNvPr id="450"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1" name="3"/>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3</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4866622"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a:t>
            </a:r>
            <a:r>
              <a:rPr lang="bg-BG" dirty="0"/>
              <a:t>Мега- 3 ТИ ДЖИ</a:t>
            </a:r>
            <a:r>
              <a:rPr dirty="0"/>
              <a:t>(30 </a:t>
            </a:r>
            <a:r>
              <a:rPr dirty="0" err="1"/>
              <a:t>капсул</a:t>
            </a:r>
            <a:r>
              <a:rPr lang="bg-BG" dirty="0"/>
              <a:t>и</a:t>
            </a:r>
            <a:r>
              <a:rPr dirty="0"/>
              <a:t>)</a:t>
            </a:r>
          </a:p>
        </p:txBody>
      </p:sp>
      <p:sp>
        <p:nvSpPr>
          <p:cNvPr id="461" name="CustomShape 2"/>
          <p:cNvSpPr txBox="1"/>
          <p:nvPr/>
        </p:nvSpPr>
        <p:spPr>
          <a:xfrm>
            <a:off x="406400" y="1634220"/>
            <a:ext cx="1634968"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dirty="0"/>
              <a:t>БОНУСН</a:t>
            </a:r>
            <a:r>
              <a:rPr lang="bg-BG" dirty="0"/>
              <a:t>И ТОЧКИ</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dirty="0"/>
              <a:t>КЛУБНА ЦЕНА</a:t>
            </a:r>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bg-BG" dirty="0"/>
              <a:t>КЛИЕНТСКА</a:t>
            </a:r>
            <a:r>
              <a:rPr dirty="0"/>
              <a:t> ЦЕНА</a:t>
            </a:r>
          </a:p>
        </p:txBody>
      </p:sp>
      <p:sp>
        <p:nvSpPr>
          <p:cNvPr id="462" name="CustomShape 4"/>
          <p:cNvSpPr txBox="1"/>
          <p:nvPr/>
        </p:nvSpPr>
        <p:spPr>
          <a:xfrm>
            <a:off x="2888422" y="2955020"/>
            <a:ext cx="939201" cy="3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15,00 у.е.</a:t>
            </a:r>
          </a:p>
        </p:txBody>
      </p:sp>
      <p:sp>
        <p:nvSpPr>
          <p:cNvPr id="463" name="CustomShape 5"/>
          <p:cNvSpPr txBox="1"/>
          <p:nvPr/>
        </p:nvSpPr>
        <p:spPr>
          <a:xfrm>
            <a:off x="2888422" y="2294408"/>
            <a:ext cx="940154" cy="361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12,00 у.е.</a:t>
            </a:r>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6"/>
            <a:chOff x="0" y="0"/>
            <a:chExt cx="8407400" cy="158275"/>
          </a:xfrm>
        </p:grpSpPr>
        <p:sp>
          <p:nvSpPr>
            <p:cNvPr id="467" name="O!Mega-3 TG"/>
            <p:cNvSpPr txBox="1"/>
            <p:nvPr/>
          </p:nvSpPr>
          <p:spPr>
            <a:xfrm>
              <a:off x="0" y="0"/>
              <a:ext cx="1202252" cy="151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4882652"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a:t>
            </a:r>
            <a:r>
              <a:rPr lang="bg-BG" dirty="0"/>
              <a:t>Мега- 3 ТИ ДЖИ</a:t>
            </a:r>
            <a:r>
              <a:rPr dirty="0"/>
              <a:t>(90 </a:t>
            </a:r>
            <a:r>
              <a:rPr dirty="0" err="1"/>
              <a:t>капсул</a:t>
            </a:r>
            <a:r>
              <a:rPr lang="bg-BG" dirty="0"/>
              <a:t>и</a:t>
            </a:r>
            <a:r>
              <a:rPr dirty="0"/>
              <a:t>)</a:t>
            </a:r>
          </a:p>
        </p:txBody>
      </p:sp>
      <p:sp>
        <p:nvSpPr>
          <p:cNvPr id="475" name="CustomShape 2"/>
          <p:cNvSpPr txBox="1"/>
          <p:nvPr/>
        </p:nvSpPr>
        <p:spPr>
          <a:xfrm>
            <a:off x="406400" y="1634220"/>
            <a:ext cx="1634968"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dirty="0"/>
              <a:t>БОНУСН</a:t>
            </a:r>
            <a:r>
              <a:rPr lang="bg-BG" dirty="0"/>
              <a:t>И ТОЧКИ</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dirty="0"/>
              <a:t>КЛУБНА ЦЕНА</a:t>
            </a:r>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bg-BG" dirty="0"/>
              <a:t>КЛИЕНТСКА</a:t>
            </a:r>
            <a:r>
              <a:rPr dirty="0"/>
              <a:t> ЦЕНА</a:t>
            </a:r>
          </a:p>
        </p:txBody>
      </p:sp>
      <p:sp>
        <p:nvSpPr>
          <p:cNvPr id="476" name="CustomShape 4"/>
          <p:cNvSpPr txBox="1"/>
          <p:nvPr/>
        </p:nvSpPr>
        <p:spPr>
          <a:xfrm>
            <a:off x="2888422" y="2955020"/>
            <a:ext cx="925866" cy="3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37,50 у.е.</a:t>
            </a:r>
          </a:p>
        </p:txBody>
      </p:sp>
      <p:sp>
        <p:nvSpPr>
          <p:cNvPr id="477" name="CustomShape 5"/>
          <p:cNvSpPr txBox="1"/>
          <p:nvPr/>
        </p:nvSpPr>
        <p:spPr>
          <a:xfrm>
            <a:off x="2888422" y="2294408"/>
            <a:ext cx="990636" cy="361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30,00 у.е.</a:t>
            </a:r>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406398" y="406400"/>
            <a:ext cx="829073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dirty="0" err="1"/>
              <a:t>вместо</a:t>
            </a:r>
            <a:r>
              <a:rPr dirty="0"/>
              <a:t> Omega 3/60: </a:t>
            </a:r>
            <a:r>
              <a:rPr lang="bg-BG" dirty="0"/>
              <a:t>какво е променено</a:t>
            </a:r>
            <a:r>
              <a:rPr dirty="0"/>
              <a:t>?</a:t>
            </a:r>
          </a:p>
        </p:txBody>
      </p:sp>
      <p:graphicFrame>
        <p:nvGraphicFramePr>
          <p:cNvPr id="111" name="Таблица"/>
          <p:cNvGraphicFramePr/>
          <p:nvPr/>
        </p:nvGraphicFramePr>
        <p:xfrm>
          <a:off x="504810" y="1099344"/>
          <a:ext cx="8409519" cy="3572701"/>
        </p:xfrm>
        <a:graphic>
          <a:graphicData uri="http://schemas.openxmlformats.org/drawingml/2006/table">
            <a:tbl>
              <a:tblPr firstRow="1" firstCol="1" bandRow="1">
                <a:tableStyleId>{2708684C-4D16-4618-839F-0558EEFCDFE6}</a:tableStyleId>
              </a:tblPr>
              <a:tblGrid>
                <a:gridCol w="2803173">
                  <a:extLst>
                    <a:ext uri="{9D8B030D-6E8A-4147-A177-3AD203B41FA5}">
                      <a16:colId xmlns:a16="http://schemas.microsoft.com/office/drawing/2014/main" val="20000"/>
                    </a:ext>
                  </a:extLst>
                </a:gridCol>
                <a:gridCol w="2803173">
                  <a:extLst>
                    <a:ext uri="{9D8B030D-6E8A-4147-A177-3AD203B41FA5}">
                      <a16:colId xmlns:a16="http://schemas.microsoft.com/office/drawing/2014/main" val="20001"/>
                    </a:ext>
                  </a:extLst>
                </a:gridCol>
                <a:gridCol w="2803173">
                  <a:extLst>
                    <a:ext uri="{9D8B030D-6E8A-4147-A177-3AD203B41FA5}">
                      <a16:colId xmlns:a16="http://schemas.microsoft.com/office/drawing/2014/main"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14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dirty="0"/>
                        <a:t>С</a:t>
                      </a:r>
                      <a:r>
                        <a:rPr lang="bg-BG" dirty="0"/>
                        <a:t>ъ</a:t>
                      </a:r>
                      <a:r>
                        <a:rPr dirty="0"/>
                        <a:t>д</a:t>
                      </a:r>
                      <a:r>
                        <a:rPr lang="bg-BG" dirty="0"/>
                        <a:t>ъ</a:t>
                      </a:r>
                      <a:r>
                        <a:rPr dirty="0" err="1"/>
                        <a:t>ржание</a:t>
                      </a:r>
                      <a:r>
                        <a:rPr lang="bg-BG" dirty="0"/>
                        <a:t> на</a:t>
                      </a:r>
                      <a:r>
                        <a:rPr dirty="0"/>
                        <a:t> ПН</a:t>
                      </a:r>
                      <a:r>
                        <a:rPr lang="bg-BG" dirty="0"/>
                        <a:t>М</a:t>
                      </a:r>
                      <a:r>
                        <a:rPr dirty="0"/>
                        <a:t>К омега-3</a:t>
                      </a: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bg-BG" dirty="0"/>
                        <a:t>Общо</a:t>
                      </a:r>
                      <a:r>
                        <a:rPr dirty="0"/>
                        <a:t> ПН</a:t>
                      </a:r>
                      <a:r>
                        <a:rPr lang="bg-BG" dirty="0"/>
                        <a:t>М</a:t>
                      </a:r>
                      <a:r>
                        <a:rPr dirty="0"/>
                        <a:t>К омега-3 </a:t>
                      </a:r>
                      <a:br>
                        <a:rPr dirty="0"/>
                      </a:br>
                      <a:r>
                        <a:rPr dirty="0">
                          <a:latin typeface="Gilroy Bold"/>
                          <a:ea typeface="Gilroy Bold"/>
                          <a:cs typeface="Gilroy Bold"/>
                          <a:sym typeface="Gilroy Bold"/>
                        </a:rPr>
                        <a:t>650 </a:t>
                      </a:r>
                      <a:r>
                        <a:rPr dirty="0" err="1">
                          <a:latin typeface="Gilroy Bold"/>
                          <a:ea typeface="Gilroy Bold"/>
                          <a:cs typeface="Gilroy Bold"/>
                          <a:sym typeface="Gilroy Bold"/>
                        </a:rPr>
                        <a:t>мг</a:t>
                      </a:r>
                      <a:r>
                        <a:rPr lang="bg-BG" dirty="0">
                          <a:latin typeface="Gilroy Bold"/>
                          <a:ea typeface="Gilroy Bold"/>
                          <a:cs typeface="Gilroy Bold"/>
                          <a:sym typeface="Gilroy Bold"/>
                        </a:rPr>
                        <a:t>,</a:t>
                      </a:r>
                      <a:r>
                        <a:rPr dirty="0">
                          <a:latin typeface="Gilroy Bold"/>
                          <a:ea typeface="Gilroy Bold"/>
                          <a:cs typeface="Gilroy Bold"/>
                          <a:sym typeface="Gilroy Bold"/>
                        </a:rPr>
                        <a:t> </a:t>
                      </a:r>
                      <a:r>
                        <a:rPr lang="bg-BG" dirty="0">
                          <a:latin typeface="Gilroy Bold"/>
                          <a:ea typeface="Gilroy Bold"/>
                          <a:cs typeface="Gilroy Bold"/>
                          <a:sym typeface="Gilroy Bold"/>
                        </a:rPr>
                        <a:t>от</a:t>
                      </a:r>
                      <a:r>
                        <a:rPr dirty="0"/>
                        <a:t> </a:t>
                      </a:r>
                      <a:r>
                        <a:rPr dirty="0" err="1"/>
                        <a:t>ко</a:t>
                      </a:r>
                      <a:r>
                        <a:rPr lang="bg-BG" dirty="0"/>
                        <a:t>и</a:t>
                      </a:r>
                      <a:r>
                        <a:rPr dirty="0" err="1"/>
                        <a:t>то</a:t>
                      </a:r>
                      <a:r>
                        <a:rPr lang="bg-BG" dirty="0"/>
                        <a:t>:</a:t>
                      </a:r>
                      <a:endParaRPr dirty="0"/>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n-US" dirty="0"/>
                        <a:t>EPA</a:t>
                      </a:r>
                      <a:r>
                        <a:rPr dirty="0"/>
                        <a:t>(</a:t>
                      </a:r>
                      <a:r>
                        <a:rPr lang="bg-BG" dirty="0"/>
                        <a:t>е</a:t>
                      </a:r>
                      <a:r>
                        <a:rPr dirty="0" err="1"/>
                        <a:t>йкозапентаенова</a:t>
                      </a:r>
                      <a:r>
                        <a:rPr dirty="0"/>
                        <a:t> </a:t>
                      </a:r>
                      <a:r>
                        <a:rPr dirty="0" err="1"/>
                        <a:t>кис</a:t>
                      </a:r>
                      <a:r>
                        <a:rPr lang="bg-BG" dirty="0"/>
                        <a:t>е</a:t>
                      </a:r>
                      <a:r>
                        <a:rPr dirty="0"/>
                        <a:t>л</a:t>
                      </a:r>
                      <a:r>
                        <a:rPr lang="bg-BG" dirty="0"/>
                        <a:t>ин</a:t>
                      </a:r>
                      <a:r>
                        <a:rPr dirty="0"/>
                        <a:t>а) 360 </a:t>
                      </a:r>
                      <a:r>
                        <a:rPr dirty="0" err="1"/>
                        <a:t>мг</a:t>
                      </a:r>
                      <a:endParaRPr dirty="0"/>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n-US" dirty="0"/>
                        <a:t>DHA</a:t>
                      </a:r>
                      <a:r>
                        <a:rPr dirty="0"/>
                        <a:t> (</a:t>
                      </a:r>
                      <a:r>
                        <a:rPr dirty="0" err="1"/>
                        <a:t>докоза</a:t>
                      </a:r>
                      <a:r>
                        <a:rPr lang="bg-BG" dirty="0"/>
                        <a:t>х</a:t>
                      </a:r>
                      <a:r>
                        <a:rPr dirty="0" err="1"/>
                        <a:t>ексаенова</a:t>
                      </a:r>
                      <a:r>
                        <a:rPr dirty="0"/>
                        <a:t> </a:t>
                      </a:r>
                      <a:r>
                        <a:rPr dirty="0" err="1"/>
                        <a:t>кис</a:t>
                      </a:r>
                      <a:r>
                        <a:rPr lang="bg-BG" dirty="0"/>
                        <a:t>е</a:t>
                      </a:r>
                      <a:r>
                        <a:rPr dirty="0"/>
                        <a:t>л</a:t>
                      </a:r>
                      <a:r>
                        <a:rPr lang="bg-BG" dirty="0"/>
                        <a:t>ин</a:t>
                      </a:r>
                      <a:r>
                        <a:rPr dirty="0"/>
                        <a:t>а) 240 </a:t>
                      </a:r>
                      <a:r>
                        <a:rPr dirty="0" err="1"/>
                        <a:t>мг</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bg-BG" dirty="0"/>
                        <a:t>Общо ПНМК омега-3 </a:t>
                      </a:r>
                      <a:r>
                        <a:rPr dirty="0"/>
                        <a:t>                            </a:t>
                      </a:r>
                      <a:r>
                        <a:rPr dirty="0">
                          <a:latin typeface="Gilroy Bold"/>
                          <a:ea typeface="Gilroy Bold"/>
                          <a:cs typeface="Gilroy Bold"/>
                          <a:sym typeface="Gilroy Bold"/>
                        </a:rPr>
                        <a:t>600 </a:t>
                      </a:r>
                      <a:r>
                        <a:rPr dirty="0" err="1">
                          <a:latin typeface="Gilroy Bold"/>
                          <a:ea typeface="Gilroy Bold"/>
                          <a:cs typeface="Gilroy Bold"/>
                          <a:sym typeface="Gilroy Bold"/>
                        </a:rPr>
                        <a:t>мг</a:t>
                      </a:r>
                      <a:r>
                        <a:rPr lang="bg-BG" dirty="0">
                          <a:latin typeface="Gilroy Bold"/>
                          <a:ea typeface="Gilroy Bold"/>
                          <a:cs typeface="Gilroy Bold"/>
                          <a:sym typeface="Gilroy Bold"/>
                        </a:rPr>
                        <a:t>,</a:t>
                      </a:r>
                      <a:r>
                        <a:rPr dirty="0"/>
                        <a:t> </a:t>
                      </a:r>
                      <a:r>
                        <a:rPr lang="bg-BG" dirty="0">
                          <a:latin typeface="Gilroy Bold"/>
                          <a:ea typeface="Gilroy Bold"/>
                          <a:cs typeface="Gilroy Bold"/>
                          <a:sym typeface="Gilroy Bold"/>
                        </a:rPr>
                        <a:t>от</a:t>
                      </a:r>
                      <a:r>
                        <a:rPr lang="bg-BG" dirty="0"/>
                        <a:t> които</a:t>
                      </a:r>
                      <a:r>
                        <a:rPr dirty="0"/>
                        <a:t>:</a:t>
                      </a:r>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n-US" dirty="0"/>
                        <a:t>EPA(</a:t>
                      </a:r>
                      <a:r>
                        <a:rPr lang="bg-BG" dirty="0" err="1"/>
                        <a:t>ейкозапентаенова</a:t>
                      </a:r>
                      <a:r>
                        <a:rPr lang="bg-BG" dirty="0"/>
                        <a:t> киселина) </a:t>
                      </a:r>
                      <a:r>
                        <a:rPr dirty="0"/>
                        <a:t> 300 </a:t>
                      </a:r>
                      <a:r>
                        <a:rPr dirty="0" err="1"/>
                        <a:t>мг</a:t>
                      </a:r>
                      <a:endParaRPr dirty="0"/>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n-US" dirty="0"/>
                        <a:t>DHA (</a:t>
                      </a:r>
                      <a:r>
                        <a:rPr lang="bg-BG" dirty="0" err="1"/>
                        <a:t>докозахексаенова</a:t>
                      </a:r>
                      <a:r>
                        <a:rPr lang="bg-BG" dirty="0"/>
                        <a:t> киселина) </a:t>
                      </a:r>
                      <a:r>
                        <a:rPr dirty="0"/>
                        <a:t> 200 </a:t>
                      </a:r>
                      <a:r>
                        <a:rPr dirty="0" err="1"/>
                        <a:t>мг</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1"/>
                  </a:ext>
                </a:extLst>
              </a:tr>
              <a:tr h="633983">
                <a:tc>
                  <a:txBody>
                    <a:bodyPr/>
                    <a:lstStyle/>
                    <a:p>
                      <a:pPr algn="l" defTabSz="449580">
                        <a:lnSpc>
                          <a:spcPct val="115000"/>
                        </a:lnSpc>
                        <a:defRPr sz="1300">
                          <a:solidFill>
                            <a:srgbClr val="FEE6AF"/>
                          </a:solidFill>
                          <a:uFill>
                            <a:solidFill>
                              <a:srgbClr val="000000"/>
                            </a:solidFill>
                          </a:uFill>
                        </a:defRPr>
                      </a:pPr>
                      <a:r>
                        <a:rPr dirty="0" err="1">
                          <a:latin typeface="☞GILROY-REGULAR" pitchFamily="2" charset="0"/>
                        </a:rPr>
                        <a:t>Форма</a:t>
                      </a:r>
                      <a:r>
                        <a:rPr lang="bg-BG" dirty="0">
                          <a:latin typeface="☞GILROY-REGULAR" pitchFamily="2" charset="0"/>
                        </a:rPr>
                        <a:t> на </a:t>
                      </a:r>
                      <a:r>
                        <a:rPr lang="bg-BG" dirty="0" err="1">
                          <a:latin typeface="☞GILROY-REGULAR" pitchFamily="2" charset="0"/>
                        </a:rPr>
                        <a:t>съедиението</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В</a:t>
                      </a:r>
                      <a:r>
                        <a:rPr lang="bg-BG" dirty="0" err="1"/>
                        <a:t>ъз</a:t>
                      </a:r>
                      <a:r>
                        <a:rPr dirty="0" err="1"/>
                        <a:t>становена</a:t>
                      </a:r>
                      <a:r>
                        <a:rPr dirty="0"/>
                        <a:t> </a:t>
                      </a:r>
                      <a:r>
                        <a:rPr dirty="0" err="1"/>
                        <a:t>триглицеридна</a:t>
                      </a:r>
                      <a:r>
                        <a:rPr dirty="0"/>
                        <a:t> </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bg-BG" dirty="0"/>
                        <a:t>Е</a:t>
                      </a:r>
                      <a:r>
                        <a:rPr dirty="0" err="1"/>
                        <a:t>тил</a:t>
                      </a:r>
                      <a:r>
                        <a:rPr lang="bg-BG" dirty="0"/>
                        <a:t>етерна</a:t>
                      </a:r>
                      <a:r>
                        <a:rPr dirty="0"/>
                        <a:t> (ЕЕ)</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2"/>
                  </a:ext>
                </a:extLst>
              </a:tr>
              <a:tr h="612913">
                <a:tc>
                  <a:txBody>
                    <a:bodyPr/>
                    <a:lstStyle/>
                    <a:p>
                      <a:pPr algn="l" defTabSz="449580">
                        <a:lnSpc>
                          <a:spcPct val="115000"/>
                        </a:lnSpc>
                        <a:defRPr sz="1300">
                          <a:solidFill>
                            <a:srgbClr val="FEE6AF"/>
                          </a:solidFill>
                          <a:uFill>
                            <a:solidFill>
                              <a:srgbClr val="000000"/>
                            </a:solidFill>
                          </a:uFill>
                        </a:defRPr>
                      </a:pPr>
                      <a:r>
                        <a:rPr dirty="0" err="1">
                          <a:latin typeface="☞GILROY-REGULAR" pitchFamily="2" charset="0"/>
                        </a:rPr>
                        <a:t>Патентован</a:t>
                      </a:r>
                      <a:r>
                        <a:rPr lang="bg-BG" dirty="0">
                          <a:latin typeface="☞GILROY-REGULAR" pitchFamily="2" charset="0"/>
                        </a:rPr>
                        <a:t>и</a:t>
                      </a:r>
                      <a:r>
                        <a:rPr dirty="0">
                          <a:latin typeface="☞GILROY-REGULAR" pitchFamily="2" charset="0"/>
                        </a:rPr>
                        <a:t> </a:t>
                      </a:r>
                      <a:r>
                        <a:rPr dirty="0" err="1">
                          <a:latin typeface="☞GILROY-REGULAR" pitchFamily="2" charset="0"/>
                        </a:rPr>
                        <a:t>технологии</a:t>
                      </a:r>
                      <a:r>
                        <a:rPr lang="bg-BG" dirty="0">
                          <a:latin typeface="☞GILROY-REGULAR" pitchFamily="2" charset="0"/>
                        </a:rPr>
                        <a:t> на</a:t>
                      </a:r>
                      <a:r>
                        <a:rPr dirty="0">
                          <a:latin typeface="☞GILROY-REGULAR" pitchFamily="2" charset="0"/>
                        </a:rPr>
                        <a:t> </a:t>
                      </a:r>
                      <a:r>
                        <a:rPr dirty="0" err="1">
                          <a:latin typeface="☞GILROY-REGULAR" pitchFamily="2" charset="0"/>
                        </a:rPr>
                        <a:t>производств</a:t>
                      </a:r>
                      <a:r>
                        <a:rPr lang="bg-BG" dirty="0">
                          <a:latin typeface="☞GILROY-REGULAR" pitchFamily="2" charset="0"/>
                        </a:rPr>
                        <a:t>о</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3"/>
                  </a:ext>
                </a:extLst>
              </a:tr>
              <a:tr h="397823">
                <a:tc>
                  <a:txBody>
                    <a:bodyPr/>
                    <a:lstStyle/>
                    <a:p>
                      <a:pPr algn="l" defTabSz="449580">
                        <a:lnSpc>
                          <a:spcPct val="115000"/>
                        </a:lnSpc>
                        <a:defRPr sz="1300">
                          <a:solidFill>
                            <a:srgbClr val="FEE6AF"/>
                          </a:solidFill>
                          <a:uFill>
                            <a:solidFill>
                              <a:srgbClr val="000000"/>
                            </a:solidFill>
                          </a:uFill>
                        </a:defRPr>
                      </a:pPr>
                      <a:r>
                        <a:rPr dirty="0" err="1">
                          <a:latin typeface="☞GILROY-REGULAR" pitchFamily="2" charset="0"/>
                        </a:rPr>
                        <a:t>Производител</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Rioja Nature Pharma, S.L (</a:t>
                      </a:r>
                      <a:r>
                        <a:rPr dirty="0" err="1"/>
                        <a:t>Испания</a:t>
                      </a:r>
                      <a:r>
                        <a:rPr dirty="0"/>
                        <a:t>)</a:t>
                      </a:r>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United Pharma LLC (США)</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a:alphaModFix amt="51540"/>
          </a:blip>
          <a:srcRect t="4" b="4"/>
          <a:stretch>
            <a:fillRect/>
          </a:stretch>
        </p:blipFill>
        <p:spPr>
          <a:xfrm>
            <a:off x="0" y="0"/>
            <a:ext cx="9144000" cy="5143502"/>
          </a:xfrm>
          <a:prstGeom prst="rect">
            <a:avLst/>
          </a:prstGeom>
          <a:ln w="12700">
            <a:miter lim="400000"/>
          </a:ln>
        </p:spPr>
      </p:pic>
      <p:sp>
        <p:nvSpPr>
          <p:cNvPr id="115" name="O!Mega-3 TG"/>
          <p:cNvSpPr txBox="1"/>
          <p:nvPr/>
        </p:nvSpPr>
        <p:spPr>
          <a:xfrm>
            <a:off x="406398" y="406400"/>
            <a:ext cx="2169200"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O!Mega-3 TG</a:t>
            </a:r>
          </a:p>
        </p:txBody>
      </p:sp>
      <p:sp>
        <p:nvSpPr>
          <p:cNvPr id="116" name="Для здоровья сердца,  сосудов и зрения"/>
          <p:cNvSpPr txBox="1"/>
          <p:nvPr/>
        </p:nvSpPr>
        <p:spPr>
          <a:xfrm>
            <a:off x="787398" y="1193800"/>
            <a:ext cx="2687915" cy="780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 </a:t>
            </a:r>
            <a:r>
              <a:rPr lang="bg-BG" dirty="0"/>
              <a:t>по-голяма</a:t>
            </a:r>
            <a:br>
              <a:rPr dirty="0"/>
            </a:br>
            <a:r>
              <a:rPr dirty="0" err="1">
                <a:latin typeface="Gilroy Bold"/>
                <a:ea typeface="Gilroy Bold"/>
                <a:cs typeface="Gilroy Bold"/>
                <a:sym typeface="Gilroy Bold"/>
              </a:rPr>
              <a:t>концентрация</a:t>
            </a:r>
            <a:r>
              <a:rPr lang="bg-BG" dirty="0">
                <a:latin typeface="Gilroy Bold"/>
                <a:ea typeface="Gilroy Bold"/>
                <a:cs typeface="Gilroy Bold"/>
                <a:sym typeface="Gilroy Bold"/>
              </a:rPr>
              <a:t> на</a:t>
            </a:r>
            <a:r>
              <a:rPr dirty="0"/>
              <a:t> ПН</a:t>
            </a:r>
            <a:r>
              <a:rPr lang="bg-BG" dirty="0"/>
              <a:t>М</a:t>
            </a:r>
            <a:r>
              <a:rPr dirty="0"/>
              <a:t>К омега-3 </a:t>
            </a:r>
            <a:br>
              <a:rPr dirty="0"/>
            </a:br>
            <a:r>
              <a:rPr dirty="0">
                <a:latin typeface="Gilroy Bold"/>
                <a:ea typeface="Gilroy Bold"/>
                <a:cs typeface="Gilroy Bold"/>
                <a:sym typeface="Gilroy Bold"/>
              </a:rPr>
              <a:t>+ 8,3%</a:t>
            </a: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406675" y="3035300"/>
            <a:ext cx="16507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b="1" dirty="0">
                  <a:latin typeface="☞GILROY-REGULAR" pitchFamily="2" charset="0"/>
                  <a:sym typeface="Arial"/>
                </a:rPr>
                <a:t>O!Mega-3 TG  </a:t>
              </a:r>
              <a:r>
                <a:rPr b="1" dirty="0">
                  <a:latin typeface="+mn-lt"/>
                  <a:ea typeface="+mn-ea"/>
                  <a:cs typeface="+mn-cs"/>
                  <a:sym typeface="Arial"/>
                </a:rPr>
                <a:t>- </a:t>
              </a:r>
              <a:r>
                <a:rPr lang="bg-BG" dirty="0"/>
                <a:t>по-съвременна</a:t>
              </a:r>
              <a:br>
                <a:rPr b="1" dirty="0">
                  <a:latin typeface="☞GILROY-REGULAR" pitchFamily="2" charset="0"/>
                  <a:sym typeface="Arial"/>
                </a:rPr>
              </a:br>
              <a:r>
                <a:rPr b="1" dirty="0" err="1">
                  <a:latin typeface="☞GILROY-REGULAR" pitchFamily="2" charset="0"/>
                  <a:sym typeface="Arial"/>
                </a:rPr>
                <a:t>форма</a:t>
              </a:r>
              <a:r>
                <a:rPr dirty="0">
                  <a:latin typeface="☞GILROY-REGULAR" pitchFamily="2" charset="0"/>
                </a:rPr>
                <a:t> </a:t>
              </a:r>
              <a:r>
                <a:rPr lang="bg-BG" dirty="0">
                  <a:latin typeface="☞GILROY-REGULAR" pitchFamily="2" charset="0"/>
                </a:rPr>
                <a:t>на </a:t>
              </a:r>
              <a:r>
                <a:rPr dirty="0"/>
                <a:t>с</a:t>
              </a:r>
              <a:r>
                <a:rPr lang="bg-BG" dirty="0"/>
                <a:t>ъ</a:t>
              </a:r>
              <a:r>
                <a:rPr dirty="0" err="1"/>
                <a:t>единени</a:t>
              </a:r>
              <a:r>
                <a:rPr lang="bg-BG" dirty="0"/>
                <a:t>ето</a:t>
              </a:r>
              <a:r>
                <a:rPr dirty="0"/>
                <a:t> ПН</a:t>
              </a:r>
              <a:r>
                <a:rPr lang="bg-BG" dirty="0"/>
                <a:t>МК</a:t>
              </a:r>
              <a:r>
                <a:rPr dirty="0"/>
                <a:t> омега-3, </a:t>
              </a:r>
              <a:br>
                <a:rPr dirty="0"/>
              </a:br>
              <a:r>
                <a:rPr dirty="0" err="1"/>
                <a:t>близкая</a:t>
              </a:r>
              <a:r>
                <a:rPr dirty="0"/>
                <a:t> </a:t>
              </a:r>
              <a:r>
                <a:rPr dirty="0" err="1"/>
                <a:t>по</a:t>
              </a:r>
              <a:r>
                <a:rPr dirty="0"/>
                <a:t> </a:t>
              </a:r>
              <a:r>
                <a:rPr dirty="0" err="1"/>
                <a:t>структур</a:t>
              </a:r>
              <a:r>
                <a:rPr lang="bg-BG" dirty="0"/>
                <a:t>а</a:t>
              </a:r>
              <a:r>
                <a:rPr dirty="0"/>
                <a:t> </a:t>
              </a:r>
              <a:br>
                <a:rPr dirty="0"/>
              </a:br>
              <a:r>
                <a:rPr lang="bg-BG" dirty="0"/>
                <a:t>до</a:t>
              </a:r>
              <a:r>
                <a:rPr dirty="0"/>
                <a:t> </a:t>
              </a:r>
              <a:r>
                <a:rPr dirty="0" err="1"/>
                <a:t>природн</a:t>
              </a:r>
              <a:r>
                <a:rPr lang="bg-BG" dirty="0"/>
                <a:t>ата</a:t>
              </a:r>
              <a:r>
                <a:rPr dirty="0"/>
                <a:t>. </a:t>
              </a:r>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724675" y="1193800"/>
            <a:ext cx="3246572" cy="1577163"/>
            <a:chOff x="0" y="0"/>
            <a:chExt cx="3246571" cy="1577162"/>
          </a:xfrm>
        </p:grpSpPr>
        <p:sp>
          <p:nvSpPr>
            <p:cNvPr id="125" name="Подходит для детей с 14 лет  и взрослых"/>
            <p:cNvSpPr txBox="1"/>
            <p:nvPr/>
          </p:nvSpPr>
          <p:spPr>
            <a:xfrm>
              <a:off x="380723" y="0"/>
              <a:ext cx="2865848" cy="15771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a:t>
              </a:r>
              <a:r>
                <a:rPr dirty="0"/>
                <a:t>– </a:t>
              </a:r>
              <a:r>
                <a:rPr lang="bg-BG" dirty="0"/>
                <a:t>внимателна</a:t>
              </a:r>
              <a:br>
                <a:rPr dirty="0"/>
              </a:br>
              <a:r>
                <a:rPr dirty="0"/>
                <a:t>и </a:t>
              </a:r>
              <a:r>
                <a:rPr lang="bg-BG" dirty="0"/>
                <a:t>е</a:t>
              </a:r>
              <a:r>
                <a:rPr dirty="0" err="1"/>
                <a:t>фективна</a:t>
              </a:r>
              <a:r>
                <a:rPr dirty="0">
                  <a:latin typeface="Gilroy Bold"/>
                  <a:ea typeface="Gilroy Bold"/>
                  <a:cs typeface="Gilroy Bold"/>
                  <a:sym typeface="Gilroy Bold"/>
                </a:rPr>
                <a:t> </a:t>
              </a:r>
              <a:r>
                <a:rPr dirty="0" err="1">
                  <a:latin typeface="Gilroy Bold"/>
                  <a:ea typeface="Gilroy Bold"/>
                  <a:cs typeface="Gilroy Bold"/>
                  <a:sym typeface="Gilroy Bold"/>
                </a:rPr>
                <a:t>технология</a:t>
              </a:r>
              <a:r>
                <a:rPr dirty="0">
                  <a:latin typeface="Gilroy Bold"/>
                  <a:ea typeface="Gilroy Bold"/>
                  <a:cs typeface="Gilroy Bold"/>
                  <a:sym typeface="Gilroy Bold"/>
                </a:rPr>
                <a:t> </a:t>
              </a:r>
              <a:r>
                <a:rPr dirty="0" err="1">
                  <a:latin typeface="Gilroy Bold"/>
                  <a:ea typeface="Gilroy Bold"/>
                  <a:cs typeface="Gilroy Bold"/>
                  <a:sym typeface="Gilroy Bold"/>
                </a:rPr>
                <a:t>Flutex</a:t>
              </a:r>
              <a:r>
                <a:rPr dirty="0"/>
                <a:t> </a:t>
              </a:r>
              <a:br>
                <a:rPr dirty="0"/>
              </a:br>
              <a:r>
                <a:rPr lang="bg-BG" dirty="0"/>
                <a:t>за</a:t>
              </a:r>
              <a:r>
                <a:rPr dirty="0"/>
                <a:t> </a:t>
              </a:r>
              <a:r>
                <a:rPr dirty="0" err="1"/>
                <a:t>получ</a:t>
              </a:r>
              <a:r>
                <a:rPr lang="bg-BG" dirty="0" err="1"/>
                <a:t>аване</a:t>
              </a:r>
              <a:r>
                <a:rPr lang="bg-BG" dirty="0"/>
                <a:t> на рибено масло</a:t>
              </a:r>
              <a:r>
                <a:rPr dirty="0"/>
                <a:t> — </a:t>
              </a:r>
              <a:br>
                <a:rPr dirty="0"/>
              </a:br>
              <a:r>
                <a:rPr dirty="0" err="1"/>
                <a:t>без</a:t>
              </a:r>
              <a:r>
                <a:rPr dirty="0"/>
                <a:t> и</a:t>
              </a:r>
              <a:r>
                <a:rPr lang="bg-BG" dirty="0"/>
                <a:t>з</a:t>
              </a:r>
              <a:r>
                <a:rPr dirty="0" err="1"/>
                <a:t>ползван</a:t>
              </a:r>
              <a:r>
                <a:rPr lang="bg-BG" dirty="0"/>
                <a:t>е на</a:t>
              </a:r>
              <a:r>
                <a:rPr dirty="0"/>
                <a:t> </a:t>
              </a:r>
              <a:r>
                <a:rPr dirty="0" err="1"/>
                <a:t>токсичн</a:t>
              </a:r>
              <a:r>
                <a:rPr lang="bg-BG" dirty="0"/>
                <a:t>и</a:t>
              </a:r>
              <a:r>
                <a:rPr dirty="0"/>
                <a:t> </a:t>
              </a:r>
              <a:br>
                <a:rPr dirty="0"/>
              </a:br>
              <a:r>
                <a:rPr dirty="0" err="1"/>
                <a:t>органич</a:t>
              </a:r>
              <a:r>
                <a:rPr lang="bg-BG" dirty="0"/>
                <a:t>ни</a:t>
              </a:r>
              <a:r>
                <a:rPr dirty="0"/>
                <a:t> </a:t>
              </a:r>
              <a:r>
                <a:rPr dirty="0" err="1"/>
                <a:t>ра</a:t>
              </a:r>
              <a:r>
                <a:rPr lang="bg-BG" dirty="0"/>
                <a:t>з</a:t>
              </a:r>
              <a:r>
                <a:rPr dirty="0" err="1"/>
                <a:t>творител</a:t>
              </a:r>
              <a:r>
                <a:rPr lang="bg-BG" dirty="0"/>
                <a:t>и</a:t>
              </a:r>
              <a:r>
                <a:rPr dirty="0"/>
                <a:t> </a:t>
              </a:r>
              <a:br>
                <a:rPr dirty="0"/>
              </a:br>
              <a:r>
                <a:rPr dirty="0"/>
                <a:t>и в</a:t>
              </a:r>
              <a:r>
                <a:rPr lang="bg-BG" dirty="0"/>
                <a:t>и</a:t>
              </a:r>
              <a:r>
                <a:rPr dirty="0" err="1"/>
                <a:t>соки</a:t>
              </a:r>
              <a:r>
                <a:rPr dirty="0"/>
                <a:t> </a:t>
              </a:r>
              <a:r>
                <a:rPr dirty="0" err="1"/>
                <a:t>температур</a:t>
              </a:r>
              <a:r>
                <a:rPr lang="bg-BG" dirty="0"/>
                <a:t>и</a:t>
              </a:r>
              <a:r>
                <a:rPr dirty="0"/>
                <a:t>.</a:t>
              </a:r>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724675" y="3035299"/>
            <a:ext cx="3410078" cy="1046248"/>
            <a:chOff x="0" y="0"/>
            <a:chExt cx="3410076" cy="1046246"/>
          </a:xfrm>
        </p:grpSpPr>
        <p:sp>
          <p:nvSpPr>
            <p:cNvPr id="130" name="Подходит для детей с 14 лет  и взрослых"/>
            <p:cNvSpPr txBox="1"/>
            <p:nvPr/>
          </p:nvSpPr>
          <p:spPr>
            <a:xfrm>
              <a:off x="380723" y="0"/>
              <a:ext cx="3029353" cy="1046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 </a:t>
              </a:r>
              <a:r>
                <a:rPr dirty="0" err="1"/>
                <a:t>произв</a:t>
              </a:r>
              <a:r>
                <a:rPr lang="bg-BG" dirty="0" err="1"/>
                <a:t>ежда</a:t>
              </a:r>
              <a:r>
                <a:rPr lang="bg-BG" dirty="0"/>
                <a:t> се </a:t>
              </a:r>
              <a:r>
                <a:rPr dirty="0"/>
                <a:t> </a:t>
              </a:r>
              <a:br>
                <a:rPr dirty="0"/>
              </a:br>
              <a:r>
                <a:rPr dirty="0"/>
                <a:t>в </a:t>
              </a:r>
              <a:r>
                <a:rPr dirty="0" err="1"/>
                <a:t>Испани</a:t>
              </a:r>
              <a:r>
                <a:rPr lang="bg-BG" dirty="0"/>
                <a:t>я</a:t>
              </a:r>
              <a:r>
                <a:rPr dirty="0"/>
                <a:t> </a:t>
              </a:r>
              <a:r>
                <a:rPr lang="bg-BG" dirty="0"/>
                <a:t>във</a:t>
              </a:r>
              <a:r>
                <a:rPr dirty="0"/>
                <a:t> в</a:t>
              </a:r>
              <a:r>
                <a:rPr lang="bg-BG" dirty="0"/>
                <a:t>и</a:t>
              </a:r>
              <a:r>
                <a:rPr dirty="0" err="1"/>
                <a:t>сокотехнологичн</a:t>
              </a:r>
              <a:r>
                <a:rPr lang="bg-BG" dirty="0"/>
                <a:t>а</a:t>
              </a:r>
              <a:r>
                <a:rPr dirty="0"/>
                <a:t> </a:t>
              </a:r>
              <a:br>
                <a:rPr dirty="0"/>
              </a:br>
              <a:r>
                <a:rPr lang="bg-BG" dirty="0"/>
                <a:t>фабрика</a:t>
              </a:r>
              <a:r>
                <a:rPr dirty="0"/>
                <a:t>, с</a:t>
              </a:r>
              <a:r>
                <a:rPr lang="bg-BG" dirty="0"/>
                <a:t>ъ</a:t>
              </a:r>
              <a:r>
                <a:rPr dirty="0" err="1"/>
                <a:t>ответств</a:t>
              </a:r>
              <a:r>
                <a:rPr lang="bg-BG" dirty="0"/>
                <a:t>а</a:t>
              </a:r>
              <a:r>
                <a:rPr dirty="0"/>
                <a:t>щ</a:t>
              </a:r>
              <a:r>
                <a:rPr lang="bg-BG" dirty="0"/>
                <a:t>а на</a:t>
              </a:r>
              <a:r>
                <a:rPr dirty="0"/>
                <a:t> </a:t>
              </a:r>
              <a:br>
                <a:rPr dirty="0"/>
              </a:br>
              <a:r>
                <a:rPr dirty="0" err="1"/>
                <a:t>международн</a:t>
              </a:r>
              <a:r>
                <a:rPr lang="bg-BG" dirty="0" err="1"/>
                <a:t>ия</a:t>
              </a:r>
              <a:r>
                <a:rPr dirty="0"/>
                <a:t> </a:t>
              </a:r>
              <a:r>
                <a:rPr dirty="0" err="1"/>
                <a:t>стандарт</a:t>
              </a:r>
              <a:r>
                <a:rPr dirty="0"/>
                <a:t> GMP.</a:t>
              </a:r>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488" name="Здоровье всей семьи с омега-3"/>
          <p:cNvSpPr txBox="1"/>
          <p:nvPr/>
        </p:nvSpPr>
        <p:spPr>
          <a:xfrm>
            <a:off x="406399" y="406400"/>
            <a:ext cx="6017673" cy="353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dirty="0" err="1"/>
              <a:t>Здр</a:t>
            </a:r>
            <a:r>
              <a:rPr lang="bg-BG" dirty="0"/>
              <a:t>а</a:t>
            </a:r>
            <a:r>
              <a:rPr dirty="0" err="1"/>
              <a:t>ве</a:t>
            </a:r>
            <a:r>
              <a:rPr lang="bg-BG" dirty="0"/>
              <a:t> за цялото семейство</a:t>
            </a:r>
            <a:r>
              <a:rPr dirty="0"/>
              <a:t> с омега-3</a:t>
            </a:r>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4369786"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bg-BG" dirty="0"/>
              <a:t>За да </a:t>
            </a:r>
            <a:r>
              <a:rPr lang="bg-BG" dirty="0" err="1"/>
              <a:t>поддръжате</a:t>
            </a:r>
            <a:r>
              <a:rPr dirty="0"/>
              <a:t> </a:t>
            </a:r>
            <a:r>
              <a:rPr lang="bg-BG" dirty="0"/>
              <a:t>х</a:t>
            </a:r>
            <a:r>
              <a:rPr dirty="0" err="1"/>
              <a:t>армонично</a:t>
            </a:r>
            <a:r>
              <a:rPr lang="bg-BG" dirty="0"/>
              <a:t>то</a:t>
            </a:r>
            <a:r>
              <a:rPr dirty="0"/>
              <a:t> </a:t>
            </a:r>
            <a:r>
              <a:rPr dirty="0" err="1"/>
              <a:t>развитие</a:t>
            </a:r>
            <a:r>
              <a:rPr lang="bg-BG" dirty="0"/>
              <a:t> на детето,</a:t>
            </a:r>
          </a:p>
          <a:p>
            <a:pPr>
              <a:defRPr sz="1500">
                <a:solidFill>
                  <a:srgbClr val="FFFFFF"/>
                </a:solidFill>
                <a:latin typeface="Gilroy Regular"/>
                <a:ea typeface="Gilroy Regular"/>
                <a:cs typeface="Gilroy Regular"/>
                <a:sym typeface="Gilroy Regular"/>
              </a:defRPr>
            </a:pPr>
            <a:r>
              <a:rPr lang="bg-BG" dirty="0"/>
              <a:t>допълнете храненето му с дъвчащите желета</a:t>
            </a:r>
          </a:p>
          <a:p>
            <a:pPr>
              <a:defRPr sz="1500">
                <a:solidFill>
                  <a:srgbClr val="FFFFFF"/>
                </a:solidFill>
                <a:latin typeface="Gilroy Regular"/>
                <a:ea typeface="Gilroy Regular"/>
                <a:cs typeface="Gilroy Regular"/>
                <a:sym typeface="Gilroy Regular"/>
              </a:defRPr>
            </a:pPr>
            <a:r>
              <a:rPr dirty="0"/>
              <a:t> DHA+D3 </a:t>
            </a:r>
            <a:r>
              <a:rPr lang="bg-BG" dirty="0"/>
              <a:t>Умни дъвки</a:t>
            </a:r>
            <a:r>
              <a:rPr dirty="0"/>
              <a:t>:  </a:t>
            </a:r>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3169617" cy="1558203"/>
            <a:chOff x="0" y="0"/>
            <a:chExt cx="3169616" cy="1558202"/>
          </a:xfrm>
        </p:grpSpPr>
        <p:grpSp>
          <p:nvGrpSpPr>
            <p:cNvPr id="493" name="Группа"/>
            <p:cNvGrpSpPr/>
            <p:nvPr/>
          </p:nvGrpSpPr>
          <p:grpSpPr>
            <a:xfrm>
              <a:off x="0" y="0"/>
              <a:ext cx="2650243" cy="471209"/>
              <a:chOff x="0" y="0"/>
              <a:chExt cx="2650242" cy="471208"/>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2131992"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dirty="0"/>
                  <a:t>в 1 </a:t>
                </a:r>
                <a:r>
                  <a:rPr dirty="0" err="1"/>
                  <a:t>вкусн</a:t>
                </a:r>
                <a:r>
                  <a:rPr lang="bg-BG" dirty="0"/>
                  <a:t>о желе</a:t>
                </a:r>
                <a:r>
                  <a:rPr dirty="0"/>
                  <a:t> — 360 </a:t>
                </a:r>
                <a:r>
                  <a:rPr dirty="0" err="1"/>
                  <a:t>мг</a:t>
                </a:r>
                <a:r>
                  <a:rPr dirty="0"/>
                  <a:t> </a:t>
                </a:r>
                <a:br>
                  <a:rPr dirty="0"/>
                </a:br>
                <a:r>
                  <a:rPr lang="en-US" dirty="0"/>
                  <a:t>DHA</a:t>
                </a:r>
                <a:r>
                  <a:rPr dirty="0"/>
                  <a:t> и 12 </a:t>
                </a:r>
                <a:r>
                  <a:rPr dirty="0" err="1"/>
                  <a:t>мг</a:t>
                </a:r>
                <a:r>
                  <a:rPr dirty="0"/>
                  <a:t> </a:t>
                </a:r>
                <a:r>
                  <a:rPr dirty="0" err="1"/>
                  <a:t>витамин</a:t>
                </a:r>
                <a:r>
                  <a:rPr dirty="0"/>
                  <a:t> D3</a:t>
                </a:r>
              </a:p>
            </p:txBody>
          </p:sp>
        </p:grpSp>
        <p:grpSp>
          <p:nvGrpSpPr>
            <p:cNvPr id="496" name="Группа"/>
            <p:cNvGrpSpPr/>
            <p:nvPr/>
          </p:nvGrpSpPr>
          <p:grpSpPr>
            <a:xfrm>
              <a:off x="0" y="1113934"/>
              <a:ext cx="3169616" cy="444268"/>
              <a:chOff x="0" y="0"/>
              <a:chExt cx="3169615" cy="444266"/>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2651365"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bg-BG" dirty="0"/>
                  <a:t>п</a:t>
                </a:r>
                <a:r>
                  <a:rPr dirty="0" err="1"/>
                  <a:t>одход</a:t>
                </a:r>
                <a:r>
                  <a:rPr lang="bg-BG" dirty="0" err="1"/>
                  <a:t>ящ</a:t>
                </a:r>
                <a:r>
                  <a:rPr lang="bg-BG" dirty="0"/>
                  <a:t> за деца над 4 години</a:t>
                </a:r>
                <a:r>
                  <a:rPr dirty="0"/>
                  <a:t> </a:t>
                </a:r>
              </a:p>
            </p:txBody>
          </p:sp>
        </p:grpSp>
        <p:grpSp>
          <p:nvGrpSpPr>
            <p:cNvPr id="499" name="Группа"/>
            <p:cNvGrpSpPr/>
            <p:nvPr/>
          </p:nvGrpSpPr>
          <p:grpSpPr>
            <a:xfrm>
              <a:off x="0" y="557646"/>
              <a:ext cx="3108702" cy="470550"/>
              <a:chOff x="0" y="0"/>
              <a:chExt cx="3108701" cy="470549"/>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2590451"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dirty="0" err="1"/>
                  <a:t>технология</a:t>
                </a:r>
                <a:r>
                  <a:rPr dirty="0"/>
                  <a:t> </a:t>
                </a:r>
                <a:r>
                  <a:rPr dirty="0" err="1"/>
                  <a:t>ConCordix</a:t>
                </a:r>
                <a:r>
                  <a:rPr dirty="0"/>
                  <a:t> </a:t>
                </a:r>
                <a:br>
                  <a:rPr dirty="0"/>
                </a:br>
                <a:r>
                  <a:rPr lang="bg-BG" dirty="0"/>
                  <a:t>за</a:t>
                </a:r>
                <a:r>
                  <a:rPr dirty="0"/>
                  <a:t> </a:t>
                </a:r>
                <a:r>
                  <a:rPr dirty="0" err="1"/>
                  <a:t>максималн</a:t>
                </a:r>
                <a:r>
                  <a:rPr lang="bg-BG" dirty="0"/>
                  <a:t>а</a:t>
                </a:r>
                <a:r>
                  <a:rPr dirty="0"/>
                  <a:t> </a:t>
                </a:r>
                <a:r>
                  <a:rPr dirty="0" err="1"/>
                  <a:t>биодост</a:t>
                </a:r>
                <a:r>
                  <a:rPr lang="bg-BG" dirty="0"/>
                  <a:t>ъ</a:t>
                </a:r>
                <a:r>
                  <a:rPr dirty="0" err="1"/>
                  <a:t>пност</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dirty="0" err="1"/>
              <a:t>Рит</a:t>
            </a:r>
            <a:r>
              <a:rPr lang="bg-BG" dirty="0"/>
              <a:t>ъ</a:t>
            </a:r>
            <a:r>
              <a:rPr dirty="0"/>
              <a:t>м</a:t>
            </a:r>
            <a:r>
              <a:rPr lang="bg-BG" dirty="0"/>
              <a:t> на</a:t>
            </a:r>
            <a:r>
              <a:rPr dirty="0"/>
              <a:t> </a:t>
            </a:r>
            <a:r>
              <a:rPr dirty="0" err="1"/>
              <a:t>здр</a:t>
            </a:r>
            <a:r>
              <a:rPr lang="bg-BG" dirty="0"/>
              <a:t>а</a:t>
            </a:r>
            <a:r>
              <a:rPr dirty="0"/>
              <a:t>в</a:t>
            </a:r>
            <a:r>
              <a:rPr lang="bg-BG" dirty="0"/>
              <a:t>ето</a:t>
            </a:r>
            <a:endParaRPr dirty="0"/>
          </a:p>
        </p:txBody>
      </p:sp>
      <p:sp>
        <p:nvSpPr>
          <p:cNvPr id="507" name="O!Mega-3 TG"/>
          <p:cNvSpPr txBox="1"/>
          <p:nvPr/>
        </p:nvSpPr>
        <p:spPr>
          <a:xfrm>
            <a:off x="406399" y="1016000"/>
            <a:ext cx="4422686" cy="119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dirty="0"/>
          </a:p>
          <a:p>
            <a:pPr>
              <a:lnSpc>
                <a:spcPct val="90000"/>
              </a:lnSpc>
              <a:defRPr sz="4300" b="1">
                <a:solidFill>
                  <a:srgbClr val="FFFFFF"/>
                </a:solidFill>
                <a:latin typeface="Gilroy Bold"/>
                <a:ea typeface="Gilroy Bold"/>
                <a:cs typeface="Gilroy Bold"/>
                <a:sym typeface="Gilroy Bold"/>
              </a:defRPr>
            </a:pPr>
            <a:r>
              <a:rPr dirty="0"/>
              <a:t>O!</a:t>
            </a:r>
            <a:r>
              <a:rPr lang="bg-BG" dirty="0"/>
              <a:t>Мега- 3 ТИ ДЖИ</a:t>
            </a:r>
            <a:endParaRPr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3920945"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dirty="0"/>
              <a:t>И</a:t>
            </a:r>
            <a:r>
              <a:rPr lang="bg-BG" dirty="0"/>
              <a:t>з</a:t>
            </a:r>
            <a:r>
              <a:rPr dirty="0" err="1"/>
              <a:t>следвания</a:t>
            </a:r>
            <a:r>
              <a:rPr dirty="0"/>
              <a:t> и </a:t>
            </a:r>
            <a:r>
              <a:rPr dirty="0" err="1"/>
              <a:t>литература</a:t>
            </a:r>
            <a:endParaRPr dirty="0"/>
          </a:p>
        </p:txBody>
      </p:sp>
      <p:sp>
        <p:nvSpPr>
          <p:cNvPr id="511"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7545335"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dirty="0"/>
              <a:t>Омега-3 — с</a:t>
            </a:r>
            <a:r>
              <a:rPr lang="bg-BG" dirty="0"/>
              <a:t>ъ</a:t>
            </a:r>
            <a:r>
              <a:rPr dirty="0" err="1"/>
              <a:t>бирателно</a:t>
            </a:r>
            <a:r>
              <a:rPr lang="bg-BG" dirty="0"/>
              <a:t> наименование</a:t>
            </a:r>
          </a:p>
          <a:p>
            <a:r>
              <a:rPr lang="bg-BG" dirty="0"/>
              <a:t>на група</a:t>
            </a:r>
            <a:r>
              <a:rPr dirty="0"/>
              <a:t> </a:t>
            </a:r>
            <a:r>
              <a:rPr dirty="0" err="1"/>
              <a:t>полиненас</a:t>
            </a:r>
            <a:r>
              <a:rPr lang="bg-BG" dirty="0" err="1"/>
              <a:t>итени</a:t>
            </a:r>
            <a:r>
              <a:rPr lang="bg-BG" dirty="0"/>
              <a:t> мастни киселини</a:t>
            </a:r>
            <a:r>
              <a:rPr dirty="0"/>
              <a:t> (</a:t>
            </a:r>
            <a:r>
              <a:rPr lang="bg-BG" dirty="0"/>
              <a:t>ПНМК</a:t>
            </a:r>
            <a:r>
              <a:rPr dirty="0"/>
              <a:t>)</a:t>
            </a:r>
          </a:p>
        </p:txBody>
      </p:sp>
      <p:sp>
        <p:nvSpPr>
          <p:cNvPr id="121" name="Что мы о них знаем?"/>
          <p:cNvSpPr txBox="1"/>
          <p:nvPr/>
        </p:nvSpPr>
        <p:spPr>
          <a:xfrm>
            <a:off x="485913" y="1225550"/>
            <a:ext cx="162063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bg-BG" dirty="0"/>
              <a:t>Какво знаем за тях?</a:t>
            </a:r>
            <a:endParaRPr dirty="0"/>
          </a:p>
        </p:txBody>
      </p:sp>
      <p:sp>
        <p:nvSpPr>
          <p:cNvPr id="122"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132" name="Группа"/>
          <p:cNvGrpSpPr/>
          <p:nvPr/>
        </p:nvGrpSpPr>
        <p:grpSpPr>
          <a:xfrm>
            <a:off x="393699" y="1993900"/>
            <a:ext cx="6901623" cy="2667000"/>
            <a:chOff x="0" y="0"/>
            <a:chExt cx="6901622"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dirty="0" err="1"/>
                <a:t>Пост</a:t>
              </a:r>
              <a:r>
                <a:rPr lang="bg-BG" dirty="0"/>
                <a:t>ъ</a:t>
              </a:r>
              <a:r>
                <a:rPr dirty="0"/>
                <a:t>п</a:t>
              </a:r>
              <a:r>
                <a:rPr lang="bg-BG" dirty="0"/>
                <a:t>в</a:t>
              </a:r>
              <a:r>
                <a:rPr dirty="0" err="1"/>
                <a:t>ат</a:t>
              </a:r>
              <a:r>
                <a:rPr dirty="0"/>
                <a:t> в </a:t>
              </a:r>
              <a:r>
                <a:rPr dirty="0" err="1"/>
                <a:t>организм</a:t>
              </a:r>
              <a:r>
                <a:rPr lang="bg-BG" dirty="0"/>
                <a:t>а</a:t>
              </a:r>
              <a:r>
                <a:rPr dirty="0"/>
                <a:t> </a:t>
              </a:r>
              <a:br>
                <a:rPr dirty="0"/>
              </a:br>
              <a:r>
                <a:rPr lang="bg-BG" dirty="0"/>
                <a:t>о</a:t>
              </a:r>
              <a:r>
                <a:rPr dirty="0" err="1"/>
                <a:t>сновно</a:t>
              </a:r>
              <a:r>
                <a:rPr dirty="0"/>
                <a:t> с</a:t>
              </a:r>
              <a:r>
                <a:rPr lang="bg-BG" dirty="0"/>
                <a:t> храната</a:t>
              </a:r>
              <a:r>
                <a:rPr dirty="0"/>
                <a:t> — </a:t>
              </a:r>
            </a:p>
            <a:p>
              <a:pPr>
                <a:defRPr sz="1200">
                  <a:solidFill>
                    <a:srgbClr val="001F67"/>
                  </a:solidFill>
                  <a:latin typeface="Gilroy Bold"/>
                  <a:ea typeface="Gilroy Bold"/>
                  <a:cs typeface="Gilroy Bold"/>
                  <a:sym typeface="Gilroy Bold"/>
                </a:defRPr>
              </a:pPr>
              <a:r>
                <a:rPr dirty="0" err="1"/>
                <a:t>ключ</a:t>
              </a:r>
              <a:r>
                <a:rPr lang="bg-BG" dirty="0"/>
                <a:t>о</a:t>
              </a:r>
              <a:r>
                <a:rPr dirty="0"/>
                <a:t>в</a:t>
              </a:r>
              <a:r>
                <a:rPr lang="bg-BG" dirty="0"/>
                <a:t>и</a:t>
              </a:r>
              <a:r>
                <a:rPr dirty="0"/>
                <a:t> и</a:t>
              </a:r>
              <a:r>
                <a:rPr lang="bg-BG" dirty="0"/>
                <a:t>з</a:t>
              </a:r>
              <a:r>
                <a:rPr dirty="0" err="1"/>
                <a:t>точни</a:t>
              </a:r>
              <a:r>
                <a:rPr lang="bg-BG" dirty="0"/>
                <a:t>ц</a:t>
              </a:r>
              <a:r>
                <a:rPr dirty="0"/>
                <a:t>и:</a:t>
              </a:r>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bg-BG" dirty="0"/>
                <a:t>масло от морски риби</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dirty="0"/>
                <a:t>н</a:t>
              </a:r>
              <a:r>
                <a:rPr lang="bg-BG" dirty="0"/>
                <a:t>я</a:t>
              </a:r>
              <a:r>
                <a:rPr dirty="0" err="1"/>
                <a:t>ко</a:t>
              </a:r>
              <a:r>
                <a:rPr lang="bg-BG" dirty="0"/>
                <a:t>и</a:t>
              </a:r>
              <a:r>
                <a:rPr dirty="0"/>
                <a:t> </a:t>
              </a:r>
              <a:r>
                <a:rPr dirty="0" err="1"/>
                <a:t>растителн</a:t>
              </a:r>
              <a:r>
                <a:rPr lang="bg-BG" dirty="0"/>
                <a:t>и</a:t>
              </a:r>
              <a:r>
                <a:rPr dirty="0"/>
                <a:t> </a:t>
              </a:r>
              <a:br>
                <a:rPr dirty="0"/>
              </a:br>
              <a:r>
                <a:rPr dirty="0" err="1"/>
                <a:t>масла</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bg-BG" dirty="0"/>
                <a:t>агнешко и телешко месо</a:t>
              </a:r>
              <a:endParaRPr dirty="0"/>
            </a:p>
          </p:txBody>
        </p:sp>
        <p:sp>
          <p:nvSpPr>
            <p:cNvPr id="125" name="Являются наиболее ценными  среди жирных кислот, особенно:"/>
            <p:cNvSpPr/>
            <p:nvPr/>
          </p:nvSpPr>
          <p:spPr>
            <a:xfrm>
              <a:off x="5499100" y="723900"/>
              <a:ext cx="1402522" cy="1453264"/>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200">
                  <a:solidFill>
                    <a:srgbClr val="001F67"/>
                  </a:solidFill>
                  <a:latin typeface="Gilroy Bold"/>
                  <a:ea typeface="Gilroy Bold"/>
                  <a:cs typeface="Gilroy Bold"/>
                  <a:sym typeface="Gilroy Bold"/>
                </a:defRPr>
              </a:pPr>
              <a:r>
                <a:rPr lang="bg-BG" dirty="0"/>
                <a:t>Те са най-ценни сред</a:t>
              </a:r>
              <a:r>
                <a:rPr dirty="0"/>
                <a:t> </a:t>
              </a:r>
              <a:endParaRPr lang="bg-BG" dirty="0"/>
            </a:p>
            <a:p>
              <a:pPr>
                <a:defRPr sz="1200">
                  <a:solidFill>
                    <a:srgbClr val="001F67"/>
                  </a:solidFill>
                  <a:latin typeface="Gilroy Bold"/>
                  <a:ea typeface="Gilroy Bold"/>
                  <a:cs typeface="Gilroy Bold"/>
                  <a:sym typeface="Gilroy Bold"/>
                </a:defRPr>
              </a:pPr>
              <a:r>
                <a:rPr lang="bg-BG" dirty="0"/>
                <a:t>мастните киселини</a:t>
              </a:r>
              <a:r>
                <a:rPr dirty="0"/>
                <a:t>,</a:t>
              </a:r>
              <a:r>
                <a:rPr lang="bg-BG" dirty="0"/>
                <a:t> </a:t>
              </a:r>
              <a:r>
                <a:rPr dirty="0"/>
                <a:t> </a:t>
              </a:r>
              <a:r>
                <a:rPr dirty="0" err="1"/>
                <a:t>особенно</a:t>
              </a:r>
              <a:r>
                <a:rPr dirty="0"/>
                <a:t>: </a:t>
              </a:r>
              <a:endParaRPr lang="bg-BG" dirty="0"/>
            </a:p>
            <a:p>
              <a:pPr>
                <a:defRPr sz="1200">
                  <a:solidFill>
                    <a:srgbClr val="001F67"/>
                  </a:solidFill>
                  <a:latin typeface="Gilroy Bold"/>
                  <a:ea typeface="Gilroy Bold"/>
                  <a:cs typeface="Gilroy Bold"/>
                  <a:sym typeface="Gilroy Bold"/>
                </a:defRPr>
              </a:pPr>
              <a:endParaRPr lang="bg-BG" dirty="0"/>
            </a:p>
            <a:p>
              <a:pPr>
                <a:defRPr sz="1200">
                  <a:solidFill>
                    <a:srgbClr val="001F67"/>
                  </a:solidFill>
                  <a:latin typeface="Gilroy Bold"/>
                  <a:ea typeface="Gilroy Bold"/>
                  <a:cs typeface="Gilroy Bold"/>
                  <a:sym typeface="Gilroy Bold"/>
                </a:defRPr>
              </a:pPr>
              <a:endParaRPr lang="bg-BG" dirty="0"/>
            </a:p>
            <a:p>
              <a:pPr>
                <a:defRPr sz="1200">
                  <a:solidFill>
                    <a:srgbClr val="001F67"/>
                  </a:solidFill>
                  <a:latin typeface="Gilroy Bold"/>
                  <a:ea typeface="Gilroy Bold"/>
                  <a:cs typeface="Gilroy Bold"/>
                  <a:sym typeface="Gilroy Bold"/>
                </a:defRPr>
              </a:pPr>
              <a:endParaRPr lang="bg-BG" dirty="0"/>
            </a:p>
            <a:p>
              <a:pPr>
                <a:defRPr sz="1200">
                  <a:solidFill>
                    <a:srgbClr val="001F67"/>
                  </a:solidFill>
                  <a:latin typeface="Gilroy Bold"/>
                  <a:ea typeface="Gilroy Bold"/>
                  <a:cs typeface="Gilroy Bold"/>
                  <a:sym typeface="Gilroy Bold"/>
                </a:defRPr>
              </a:pPr>
              <a:endParaRPr dirty="0"/>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bg-BG" dirty="0">
                  <a:latin typeface="Gilroy Regular"/>
                  <a:ea typeface="Gilroy Regular"/>
                  <a:cs typeface="Gilroy Regular"/>
                  <a:sym typeface="Gilroy Regular"/>
                </a:rPr>
                <a:t>е</a:t>
              </a:r>
              <a:r>
                <a:rPr dirty="0" err="1">
                  <a:latin typeface="Gilroy Regular"/>
                  <a:ea typeface="Gilroy Regular"/>
                  <a:cs typeface="Gilroy Regular"/>
                  <a:sym typeface="Gilroy Regular"/>
                </a:rPr>
                <a:t>йкозапентаенова</a:t>
              </a:r>
              <a:r>
                <a:rPr lang="bg-BG" dirty="0">
                  <a:latin typeface="Gilroy Regular"/>
                  <a:ea typeface="Gilroy Regular"/>
                  <a:cs typeface="Gilroy Regular"/>
                  <a:sym typeface="Gilroy Regular"/>
                </a:rPr>
                <a:t>та</a:t>
              </a:r>
              <a:r>
                <a:rPr dirty="0">
                  <a:latin typeface="Gilroy Regular"/>
                  <a:ea typeface="Gilroy Regular"/>
                  <a:cs typeface="Gilroy Regular"/>
                  <a:sym typeface="Gilroy Regular"/>
                </a:rPr>
                <a:t> </a:t>
              </a:r>
              <a:r>
                <a:rPr dirty="0" err="1">
                  <a:latin typeface="Gilroy Regular"/>
                  <a:ea typeface="Gilroy Regular"/>
                  <a:cs typeface="Gilroy Regular"/>
                  <a:sym typeface="Gilroy Regular"/>
                </a:rPr>
                <a:t>кис</a:t>
              </a:r>
              <a:r>
                <a:rPr lang="bg-BG" dirty="0">
                  <a:latin typeface="Gilroy Regular"/>
                  <a:ea typeface="Gilroy Regular"/>
                  <a:cs typeface="Gilroy Regular"/>
                  <a:sym typeface="Gilroy Regular"/>
                </a:rPr>
                <a:t>е</a:t>
              </a:r>
              <a:r>
                <a:rPr dirty="0">
                  <a:latin typeface="Gilroy Regular"/>
                  <a:ea typeface="Gilroy Regular"/>
                  <a:cs typeface="Gilroy Regular"/>
                  <a:sym typeface="Gilroy Regular"/>
                </a:rPr>
                <a:t>л</a:t>
              </a:r>
              <a:r>
                <a:rPr lang="bg-BG" dirty="0">
                  <a:latin typeface="Gilroy Regular"/>
                  <a:ea typeface="Gilroy Regular"/>
                  <a:cs typeface="Gilroy Regular"/>
                  <a:sym typeface="Gilroy Regular"/>
                </a:rPr>
                <a:t>ин</a:t>
              </a:r>
              <a:r>
                <a:rPr dirty="0">
                  <a:latin typeface="Gilroy Regular"/>
                  <a:ea typeface="Gilroy Regular"/>
                  <a:cs typeface="Gilroy Regular"/>
                  <a:sym typeface="Gilroy Regular"/>
                </a:rPr>
                <a:t>а (</a:t>
              </a:r>
              <a:r>
                <a:rPr lang="bg-BG" dirty="0">
                  <a:latin typeface="Gilroy Regular"/>
                  <a:ea typeface="Gilroy Regular"/>
                  <a:cs typeface="Gilroy Regular"/>
                  <a:sym typeface="Gilroy Regular"/>
                </a:rPr>
                <a:t>ЕРА</a:t>
              </a:r>
              <a:r>
                <a:rPr dirty="0">
                  <a:latin typeface="Gilroy Regular"/>
                  <a:ea typeface="Gilroy Regular"/>
                  <a:cs typeface="Gilroy Regular"/>
                  <a:sym typeface="Gilroy Regular"/>
                </a:rPr>
                <a:t>) </a:t>
              </a:r>
            </a:p>
            <a:p>
              <a:pPr marL="110289" indent="-110289">
                <a:buSzPct val="100000"/>
                <a:buChar char="•"/>
                <a:defRPr sz="1100">
                  <a:solidFill>
                    <a:srgbClr val="001F67"/>
                  </a:solidFill>
                  <a:latin typeface="Gilroy Regular"/>
                  <a:ea typeface="Gilroy Regular"/>
                  <a:cs typeface="Gilroy Regular"/>
                  <a:sym typeface="Gilroy Regular"/>
                </a:defRPr>
              </a:pPr>
              <a:r>
                <a:rPr lang="bg-BG" dirty="0" err="1"/>
                <a:t>докозахексаенова</a:t>
              </a:r>
              <a:r>
                <a:rPr lang="bg-BG" dirty="0"/>
                <a:t> киселина</a:t>
              </a:r>
              <a:r>
                <a:rPr dirty="0"/>
                <a:t> (</a:t>
              </a:r>
              <a:r>
                <a:rPr lang="en-US" dirty="0"/>
                <a:t>DHA</a:t>
              </a:r>
              <a:r>
                <a:rPr dirty="0"/>
                <a:t>)</a:t>
              </a:r>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dirty="0" err="1"/>
                <a:t>Влия</a:t>
              </a:r>
              <a:r>
                <a:rPr lang="bg-BG" dirty="0"/>
                <a:t>я</a:t>
              </a:r>
              <a:r>
                <a:rPr dirty="0"/>
                <a:t>т </a:t>
              </a:r>
              <a:r>
                <a:rPr dirty="0" err="1"/>
                <a:t>на</a:t>
              </a:r>
              <a:r>
                <a:rPr dirty="0"/>
                <a:t> </a:t>
              </a:r>
              <a:r>
                <a:rPr lang="bg-BG" dirty="0" err="1"/>
                <a:t>съ</a:t>
              </a:r>
              <a:r>
                <a:rPr dirty="0" err="1"/>
                <a:t>стояние</a:t>
              </a:r>
              <a:r>
                <a:rPr lang="bg-BG" dirty="0"/>
                <a:t>то</a:t>
              </a:r>
              <a:r>
                <a:rPr dirty="0"/>
                <a:t> </a:t>
              </a:r>
              <a:br>
                <a:rPr dirty="0"/>
              </a:br>
              <a:r>
                <a:rPr dirty="0"/>
                <a:t>и </a:t>
              </a:r>
              <a:r>
                <a:rPr lang="bg-BG" dirty="0"/>
                <a:t>добрата</a:t>
              </a:r>
              <a:r>
                <a:rPr dirty="0"/>
                <a:t> </a:t>
              </a:r>
              <a:r>
                <a:rPr dirty="0" err="1"/>
                <a:t>работ</a:t>
              </a:r>
              <a:r>
                <a:rPr lang="bg-BG" dirty="0"/>
                <a:t>а на</a:t>
              </a:r>
              <a:r>
                <a:rPr dirty="0"/>
                <a:t> </a:t>
              </a:r>
              <a:br>
                <a:rPr dirty="0"/>
              </a:br>
              <a:r>
                <a:rPr dirty="0" err="1"/>
                <a:t>орган</a:t>
              </a:r>
              <a:r>
                <a:rPr lang="bg-BG" dirty="0"/>
                <a:t>и</a:t>
              </a:r>
              <a:r>
                <a:rPr dirty="0"/>
                <a:t> и </a:t>
              </a:r>
              <a:r>
                <a:rPr dirty="0" err="1"/>
                <a:t>систем</a:t>
              </a:r>
              <a:r>
                <a:rPr lang="bg-BG" dirty="0"/>
                <a:t>и</a:t>
              </a:r>
              <a:r>
                <a:rPr dirty="0"/>
                <a:t>: </a:t>
              </a:r>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dirty="0"/>
                <a:t>с</a:t>
              </a:r>
              <a:r>
                <a:rPr lang="bg-BG" dirty="0"/>
                <a:t>ъ</a:t>
              </a:r>
              <a:r>
                <a:rPr dirty="0" err="1"/>
                <a:t>рдечно</a:t>
              </a:r>
              <a:r>
                <a:rPr dirty="0"/>
                <a:t>-с</a:t>
              </a:r>
              <a:r>
                <a:rPr lang="bg-BG" dirty="0"/>
                <a:t>ъ</a:t>
              </a:r>
              <a:r>
                <a:rPr dirty="0"/>
                <a:t>д</a:t>
              </a:r>
              <a:r>
                <a:rPr lang="bg-BG" dirty="0"/>
                <a:t>овата</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dirty="0" err="1"/>
                <a:t>им</a:t>
              </a:r>
              <a:r>
                <a:rPr lang="bg-BG" dirty="0" err="1"/>
                <a:t>унната</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dirty="0" err="1"/>
                <a:t>нервн</a:t>
              </a:r>
              <a:r>
                <a:rPr lang="bg-BG" dirty="0"/>
                <a:t>ата</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dirty="0" err="1"/>
                <a:t>опорно-двигателн</a:t>
              </a:r>
              <a:r>
                <a:rPr lang="bg-BG" dirty="0"/>
                <a:t>ата</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dirty="0" err="1"/>
                <a:t>кож</a:t>
              </a:r>
              <a:r>
                <a:rPr lang="bg-BG" dirty="0"/>
                <a:t>ата</a:t>
              </a:r>
              <a:endParaRPr dirty="0"/>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2877391"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en-US" dirty="0"/>
              <a:t>EPA</a:t>
            </a:r>
            <a:r>
              <a:rPr dirty="0"/>
              <a:t> и </a:t>
            </a:r>
            <a:r>
              <a:rPr lang="en-US" dirty="0"/>
              <a:t>DHA</a:t>
            </a:r>
            <a:r>
              <a:rPr dirty="0"/>
              <a:t> омега-3 </a:t>
            </a:r>
            <a:br>
              <a:rPr dirty="0"/>
            </a:br>
            <a:r>
              <a:rPr dirty="0" err="1"/>
              <a:t>подд</a:t>
            </a:r>
            <a:r>
              <a:rPr lang="bg-BG" dirty="0"/>
              <a:t>ъ</a:t>
            </a:r>
            <a:r>
              <a:rPr dirty="0" err="1"/>
              <a:t>ржат</a:t>
            </a:r>
            <a:r>
              <a:rPr dirty="0"/>
              <a:t>:    </a:t>
            </a:r>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О</a:t>
            </a:r>
            <a:r>
              <a:rPr dirty="0" err="1"/>
              <a:t>птимално</a:t>
            </a:r>
            <a:r>
              <a:rPr lang="bg-BG" dirty="0"/>
              <a:t> кръвно налягане</a:t>
            </a:r>
            <a:endParaRPr dirty="0"/>
          </a:p>
        </p:txBody>
      </p:sp>
      <p:sp>
        <p:nvSpPr>
          <p:cNvPr id="142" name="[1,2]"/>
          <p:cNvSpPr txBox="1"/>
          <p:nvPr/>
        </p:nvSpPr>
        <p:spPr>
          <a:xfrm>
            <a:off x="4381498" y="1371600"/>
            <a:ext cx="255017"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5" y="1987556"/>
            <a:ext cx="441385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Н</a:t>
            </a:r>
            <a:r>
              <a:rPr dirty="0" err="1"/>
              <a:t>ормал</a:t>
            </a:r>
            <a:r>
              <a:rPr lang="bg-BG" dirty="0"/>
              <a:t>на</a:t>
            </a:r>
            <a:r>
              <a:rPr dirty="0"/>
              <a:t> </a:t>
            </a:r>
            <a:r>
              <a:rPr dirty="0" err="1"/>
              <a:t>работ</a:t>
            </a:r>
            <a:r>
              <a:rPr lang="bg-BG" dirty="0"/>
              <a:t>а на зрителните органи</a:t>
            </a:r>
            <a:endParaRPr dirty="0"/>
          </a:p>
        </p:txBody>
      </p:sp>
      <p:sp>
        <p:nvSpPr>
          <p:cNvPr id="145" name="[3]"/>
          <p:cNvSpPr txBox="1"/>
          <p:nvPr/>
        </p:nvSpPr>
        <p:spPr>
          <a:xfrm>
            <a:off x="4229100" y="1920357"/>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И</a:t>
            </a:r>
            <a:r>
              <a:rPr dirty="0" err="1"/>
              <a:t>нте</a:t>
            </a:r>
            <a:r>
              <a:rPr lang="bg-BG" dirty="0"/>
              <a:t>л</a:t>
            </a:r>
            <a:r>
              <a:rPr dirty="0" err="1"/>
              <a:t>ектуално</a:t>
            </a:r>
            <a:r>
              <a:rPr lang="bg-BG" dirty="0"/>
              <a:t>то</a:t>
            </a:r>
            <a:r>
              <a:rPr dirty="0"/>
              <a:t> </a:t>
            </a:r>
            <a:r>
              <a:rPr dirty="0" err="1"/>
              <a:t>развитие</a:t>
            </a:r>
            <a:endParaRPr dirty="0"/>
          </a:p>
        </p:txBody>
      </p:sp>
      <p:sp>
        <p:nvSpPr>
          <p:cNvPr id="148" name="[4]"/>
          <p:cNvSpPr txBox="1"/>
          <p:nvPr/>
        </p:nvSpPr>
        <p:spPr>
          <a:xfrm>
            <a:off x="3467100" y="2494270"/>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Е</a:t>
            </a:r>
            <a:r>
              <a:rPr dirty="0" err="1"/>
              <a:t>моционалн</a:t>
            </a:r>
            <a:r>
              <a:rPr lang="bg-BG" dirty="0"/>
              <a:t>ата </a:t>
            </a:r>
            <a:r>
              <a:rPr dirty="0" err="1"/>
              <a:t>стабилност</a:t>
            </a:r>
            <a:endParaRPr dirty="0"/>
          </a:p>
        </p:txBody>
      </p:sp>
      <p:sp>
        <p:nvSpPr>
          <p:cNvPr id="151" name="[4]"/>
          <p:cNvSpPr txBox="1"/>
          <p:nvPr/>
        </p:nvSpPr>
        <p:spPr>
          <a:xfrm>
            <a:off x="3632200" y="3030166"/>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[4]</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Силен</a:t>
            </a:r>
            <a:r>
              <a:rPr dirty="0"/>
              <a:t> и</a:t>
            </a:r>
            <a:r>
              <a:rPr lang="bg-BG" dirty="0"/>
              <a:t>м</a:t>
            </a:r>
            <a:r>
              <a:rPr dirty="0" err="1"/>
              <a:t>унитет</a:t>
            </a:r>
            <a:endParaRPr dirty="0"/>
          </a:p>
        </p:txBody>
      </p:sp>
      <p:sp>
        <p:nvSpPr>
          <p:cNvPr id="154" name="[5]"/>
          <p:cNvSpPr txBox="1"/>
          <p:nvPr/>
        </p:nvSpPr>
        <p:spPr>
          <a:xfrm>
            <a:off x="2679700" y="3604223"/>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[5]</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bg-BG" dirty="0"/>
              <a:t>Здравето на кожата</a:t>
            </a:r>
            <a:endParaRPr dirty="0"/>
          </a:p>
        </p:txBody>
      </p:sp>
      <p:sp>
        <p:nvSpPr>
          <p:cNvPr id="157" name="[6]"/>
          <p:cNvSpPr txBox="1"/>
          <p:nvPr/>
        </p:nvSpPr>
        <p:spPr>
          <a:xfrm>
            <a:off x="2273300" y="4165600"/>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[6]</a:t>
            </a:r>
          </a:p>
        </p:txBody>
      </p:sp>
      <p:sp>
        <p:nvSpPr>
          <p:cNvPr id="158"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rPr lang="en-US" dirty="0"/>
              <a:t>O!</a:t>
            </a:r>
            <a:r>
              <a:rPr lang="bg-BG" dirty="0"/>
              <a:t>Мега-3 ТИ ДЖИ</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0" y="406400"/>
            <a:ext cx="7131761"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dirty="0"/>
              <a:t>В</a:t>
            </a:r>
            <a:r>
              <a:rPr lang="bg-BG" dirty="0"/>
              <a:t> повечето страни по света хората не получават</a:t>
            </a:r>
            <a:r>
              <a:rPr dirty="0"/>
              <a:t> </a:t>
            </a:r>
            <a:endParaRPr lang="ru-RU" dirty="0"/>
          </a:p>
          <a:p>
            <a:r>
              <a:rPr dirty="0" err="1"/>
              <a:t>дост</a:t>
            </a:r>
            <a:r>
              <a:rPr lang="bg-BG" dirty="0"/>
              <a:t>а</a:t>
            </a:r>
            <a:r>
              <a:rPr dirty="0"/>
              <a:t>т</a:t>
            </a:r>
            <a:r>
              <a:rPr lang="bg-BG" dirty="0"/>
              <a:t>ъ</a:t>
            </a:r>
            <a:r>
              <a:rPr dirty="0" err="1"/>
              <a:t>чно</a:t>
            </a:r>
            <a:r>
              <a:rPr dirty="0"/>
              <a:t> </a:t>
            </a:r>
            <a:r>
              <a:rPr lang="en-US" dirty="0"/>
              <a:t>EPA</a:t>
            </a:r>
            <a:r>
              <a:rPr dirty="0"/>
              <a:t> и </a:t>
            </a:r>
            <a:r>
              <a:rPr lang="en-US" dirty="0"/>
              <a:t>DHA</a:t>
            </a:r>
            <a:endParaRPr dirty="0"/>
          </a:p>
        </p:txBody>
      </p:sp>
      <p:sp>
        <p:nvSpPr>
          <p:cNvPr id="164"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bg-BG" dirty="0"/>
              <a:t>Недостигът им може да доведе до</a:t>
            </a:r>
            <a:r>
              <a:rPr dirty="0"/>
              <a:t>:</a:t>
            </a:r>
          </a:p>
        </p:txBody>
      </p:sp>
      <p:grpSp>
        <p:nvGrpSpPr>
          <p:cNvPr id="168" name="Группа"/>
          <p:cNvGrpSpPr/>
          <p:nvPr/>
        </p:nvGrpSpPr>
        <p:grpSpPr>
          <a:xfrm>
            <a:off x="406398" y="2420810"/>
            <a:ext cx="3477355" cy="461665"/>
            <a:chOff x="0" y="0"/>
            <a:chExt cx="3477353" cy="461664"/>
          </a:xfrm>
        </p:grpSpPr>
        <p:sp>
          <p:nvSpPr>
            <p:cNvPr id="166" name="снижению зрения и появлению сухости глаз"/>
            <p:cNvSpPr txBox="1"/>
            <p:nvPr/>
          </p:nvSpPr>
          <p:spPr>
            <a:xfrm>
              <a:off x="518250" y="0"/>
              <a:ext cx="2959103"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намаляване на зрението</a:t>
              </a:r>
              <a:r>
                <a:rPr dirty="0"/>
                <a:t> и </a:t>
              </a:r>
              <a:r>
                <a:rPr dirty="0" err="1"/>
                <a:t>появ</a:t>
              </a:r>
              <a:r>
                <a:rPr lang="bg-BG" dirty="0"/>
                <a:t>а на сухота в очите</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81302"/>
            <a:ext cx="3304270" cy="461665"/>
            <a:chOff x="0" y="0"/>
            <a:chExt cx="3304269" cy="461663"/>
          </a:xfrm>
        </p:grpSpPr>
        <p:sp>
          <p:nvSpPr>
            <p:cNvPr id="169" name="нарушению памяти  и концентрации внимания"/>
            <p:cNvSpPr txBox="1"/>
            <p:nvPr/>
          </p:nvSpPr>
          <p:spPr>
            <a:xfrm>
              <a:off x="518250" y="0"/>
              <a:ext cx="2786019"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bg-BG" dirty="0"/>
                <a:t>н</a:t>
              </a:r>
              <a:r>
                <a:rPr dirty="0" err="1"/>
                <a:t>аруш</a:t>
              </a:r>
              <a:r>
                <a:rPr lang="bg-BG" dirty="0" err="1"/>
                <a:t>аване</a:t>
              </a:r>
              <a:r>
                <a:rPr lang="bg-BG" dirty="0"/>
                <a:t> на</a:t>
              </a:r>
              <a:r>
                <a:rPr dirty="0"/>
                <a:t> </a:t>
              </a:r>
              <a:r>
                <a:rPr dirty="0" err="1"/>
                <a:t>пам</a:t>
              </a:r>
              <a:r>
                <a:rPr lang="bg-BG" dirty="0"/>
                <a:t>е</a:t>
              </a:r>
              <a:r>
                <a:rPr dirty="0"/>
                <a:t>т</a:t>
              </a:r>
              <a:r>
                <a:rPr lang="bg-BG" dirty="0"/>
                <a:t>та</a:t>
              </a:r>
              <a:r>
                <a:rPr dirty="0"/>
                <a:t> </a:t>
              </a:r>
              <a:br>
                <a:rPr dirty="0"/>
              </a:br>
              <a:r>
                <a:rPr dirty="0"/>
                <a:t>и </a:t>
              </a:r>
              <a:r>
                <a:rPr dirty="0" err="1"/>
                <a:t>концентраци</a:t>
              </a:r>
              <a:r>
                <a:rPr lang="bg-BG" dirty="0"/>
                <a:t>ята на</a:t>
              </a:r>
              <a:r>
                <a:rPr dirty="0"/>
                <a:t> </a:t>
              </a:r>
              <a:r>
                <a:rPr dirty="0" err="1"/>
                <a:t>внимани</a:t>
              </a:r>
              <a:r>
                <a:rPr lang="bg-BG" dirty="0"/>
                <a:t>ето</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3257783" cy="471209"/>
            <a:chOff x="0" y="0"/>
            <a:chExt cx="3257782" cy="471208"/>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8250" y="9544"/>
              <a:ext cx="2739532"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bg-BG" dirty="0"/>
                <a:t>от</a:t>
              </a:r>
              <a:r>
                <a:rPr dirty="0" err="1"/>
                <a:t>слаб</a:t>
              </a:r>
              <a:r>
                <a:rPr lang="bg-BG" dirty="0" err="1"/>
                <a:t>ване</a:t>
              </a:r>
              <a:r>
                <a:rPr lang="bg-BG" dirty="0"/>
                <a:t> на </a:t>
              </a:r>
              <a:r>
                <a:rPr dirty="0"/>
                <a:t>и</a:t>
              </a:r>
              <a:r>
                <a:rPr lang="bg-BG" dirty="0"/>
                <a:t>м</a:t>
              </a:r>
              <a:r>
                <a:rPr dirty="0" err="1"/>
                <a:t>унитета</a:t>
              </a:r>
              <a:r>
                <a:rPr dirty="0"/>
                <a:t> </a:t>
              </a:r>
              <a:br>
                <a:rPr dirty="0"/>
              </a:br>
              <a:r>
                <a:rPr dirty="0"/>
                <a:t>и </a:t>
              </a:r>
              <a:r>
                <a:rPr lang="bg-BG" dirty="0"/>
                <a:t>намаляване на</a:t>
              </a:r>
              <a:r>
                <a:rPr dirty="0"/>
                <a:t> </a:t>
              </a:r>
              <a:r>
                <a:rPr dirty="0" err="1"/>
                <a:t>жизнен</a:t>
              </a:r>
              <a:r>
                <a:rPr lang="bg-BG" dirty="0" err="1"/>
                <a:t>ите</a:t>
              </a:r>
              <a:r>
                <a:rPr dirty="0"/>
                <a:t> </a:t>
              </a:r>
              <a:r>
                <a:rPr dirty="0" err="1"/>
                <a:t>сил</a:t>
              </a:r>
              <a:r>
                <a:rPr lang="bg-BG" dirty="0"/>
                <a:t>и</a:t>
              </a:r>
              <a:endParaRPr dirty="0"/>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4546600" y="774700"/>
            <a:ext cx="224155"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t>[7]</a:t>
            </a:r>
          </a:p>
        </p:txBody>
      </p:sp>
      <p:sp>
        <p:nvSpPr>
          <p:cNvPr id="177"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568004" y="4802378"/>
            <a:ext cx="1226298" cy="126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bg-BG" dirty="0"/>
              <a:t>прочети изследването</a:t>
            </a:r>
            <a:endParaRPr dirty="0">
              <a:hlinkClick r:id="rId8"/>
            </a:endParaRPr>
          </a:p>
        </p:txBody>
      </p:sp>
      <p:grpSp>
        <p:nvGrpSpPr>
          <p:cNvPr id="181" name="Группа"/>
          <p:cNvGrpSpPr/>
          <p:nvPr/>
        </p:nvGrpSpPr>
        <p:grpSpPr>
          <a:xfrm>
            <a:off x="406399" y="4115106"/>
            <a:ext cx="1896833" cy="444268"/>
            <a:chOff x="0" y="0"/>
            <a:chExt cx="1896832" cy="444266"/>
          </a:xfrm>
        </p:grpSpPr>
        <p:pic>
          <p:nvPicPr>
            <p:cNvPr id="179" name="Безымянный-1 (1)-51.png" descr="Безымянный-1 (1)-51.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378582"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с</a:t>
              </a:r>
              <a:r>
                <a:rPr dirty="0" err="1"/>
                <a:t>ухот</a:t>
              </a:r>
              <a:r>
                <a:rPr lang="bg-BG" dirty="0"/>
                <a:t>а на</a:t>
              </a:r>
              <a:r>
                <a:rPr dirty="0"/>
                <a:t> </a:t>
              </a:r>
              <a:r>
                <a:rPr dirty="0" err="1"/>
                <a:t>кож</a:t>
              </a:r>
              <a:r>
                <a:rPr lang="bg-BG" dirty="0"/>
                <a:t>ата</a:t>
              </a:r>
              <a:endParaRPr dirty="0"/>
            </a:p>
          </p:txBody>
        </p:sp>
      </p:grpSp>
      <p:grpSp>
        <p:nvGrpSpPr>
          <p:cNvPr id="184" name="Группа"/>
          <p:cNvGrpSpPr/>
          <p:nvPr/>
        </p:nvGrpSpPr>
        <p:grpSpPr>
          <a:xfrm>
            <a:off x="416731" y="1878438"/>
            <a:ext cx="3293938" cy="430583"/>
            <a:chOff x="0" y="0"/>
            <a:chExt cx="3293937" cy="430582"/>
          </a:xfrm>
        </p:grpSpPr>
        <p:pic>
          <p:nvPicPr>
            <p:cNvPr id="182" name="Безымянный-1-18.png" descr="Безымянный-1-18.png"/>
            <p:cNvPicPr>
              <a:picLocks noChangeAspect="1"/>
            </p:cNvPicPr>
            <p:nvPr/>
          </p:nvPicPr>
          <p:blipFill>
            <a:blip r:embed="rId10"/>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2786018"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bg-BG" dirty="0"/>
                <a:t>п</a:t>
              </a:r>
              <a:r>
                <a:rPr dirty="0" err="1"/>
                <a:t>роблем</a:t>
              </a:r>
              <a:r>
                <a:rPr lang="bg-BG" dirty="0"/>
                <a:t>и със сърцето и съдовете</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400" y="406400"/>
            <a:ext cx="6926576"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01F67"/>
                </a:solidFill>
                <a:latin typeface="Gilroy Bold"/>
                <a:ea typeface="Gilroy Bold"/>
                <a:cs typeface="Gilroy Bold"/>
                <a:sym typeface="Gilroy Bold"/>
              </a:defRPr>
            </a:pPr>
            <a:r>
              <a:rPr dirty="0"/>
              <a:t>С</a:t>
            </a:r>
            <a:r>
              <a:rPr lang="bg-BG" dirty="0"/>
              <a:t>ъ</a:t>
            </a:r>
            <a:r>
              <a:rPr dirty="0" err="1"/>
              <a:t>временн</a:t>
            </a:r>
            <a:r>
              <a:rPr lang="bg-BG" dirty="0" err="1"/>
              <a:t>ото</a:t>
            </a:r>
            <a:r>
              <a:rPr dirty="0"/>
              <a:t> </a:t>
            </a:r>
            <a:r>
              <a:rPr dirty="0" err="1"/>
              <a:t>западн</a:t>
            </a:r>
            <a:r>
              <a:rPr lang="bg-BG" dirty="0"/>
              <a:t>о хранене</a:t>
            </a:r>
            <a:r>
              <a:rPr dirty="0"/>
              <a:t> </a:t>
            </a:r>
            <a:r>
              <a:rPr dirty="0">
                <a:solidFill>
                  <a:srgbClr val="0091CE"/>
                </a:solidFill>
              </a:rPr>
              <a:t>≠</a:t>
            </a:r>
            <a:r>
              <a:rPr dirty="0"/>
              <a:t> и</a:t>
            </a:r>
            <a:r>
              <a:rPr lang="bg-BG" dirty="0"/>
              <a:t>з</a:t>
            </a:r>
            <a:r>
              <a:rPr dirty="0" err="1"/>
              <a:t>точник</a:t>
            </a:r>
            <a:r>
              <a:rPr lang="bg-BG" dirty="0"/>
              <a:t> на</a:t>
            </a:r>
            <a:r>
              <a:rPr dirty="0"/>
              <a:t> </a:t>
            </a:r>
            <a:br>
              <a:rPr dirty="0"/>
            </a:br>
            <a:r>
              <a:rPr lang="en-US" dirty="0"/>
              <a:t>EPA</a:t>
            </a:r>
            <a:r>
              <a:rPr dirty="0"/>
              <a:t> и </a:t>
            </a:r>
            <a:r>
              <a:rPr lang="en-US" dirty="0"/>
              <a:t>DHA</a:t>
            </a:r>
            <a:r>
              <a:rPr dirty="0"/>
              <a:t> </a:t>
            </a:r>
          </a:p>
        </p:txBody>
      </p:sp>
      <p:sp>
        <p:nvSpPr>
          <p:cNvPr id="191"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sp>
        <p:nvSpPr>
          <p:cNvPr id="192" name="Рафинированные продукты"/>
          <p:cNvSpPr txBox="1"/>
          <p:nvPr/>
        </p:nvSpPr>
        <p:spPr>
          <a:xfrm>
            <a:off x="5155761" y="3721100"/>
            <a:ext cx="102111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dirty="0" err="1"/>
              <a:t>Рафиниран</a:t>
            </a:r>
            <a:r>
              <a:rPr lang="bg-BG" dirty="0"/>
              <a:t>и</a:t>
            </a:r>
            <a:br>
              <a:rPr dirty="0"/>
            </a:br>
            <a:r>
              <a:rPr dirty="0" err="1"/>
              <a:t>продукт</a:t>
            </a:r>
            <a:r>
              <a:rPr lang="bg-BG" dirty="0"/>
              <a:t>и</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207023" y="3721100"/>
            <a:ext cx="216405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bg-BG" dirty="0"/>
              <a:t>Прекалено много</a:t>
            </a:r>
            <a:r>
              <a:rPr dirty="0"/>
              <a:t> </a:t>
            </a:r>
            <a:r>
              <a:rPr dirty="0" err="1"/>
              <a:t>тв</a:t>
            </a:r>
            <a:r>
              <a:rPr lang="bg-BG" dirty="0"/>
              <a:t>ъ</a:t>
            </a:r>
            <a:r>
              <a:rPr dirty="0" err="1"/>
              <a:t>рд</a:t>
            </a:r>
            <a:r>
              <a:rPr lang="bg-BG" dirty="0"/>
              <a:t>и</a:t>
            </a:r>
            <a:r>
              <a:rPr dirty="0"/>
              <a:t> </a:t>
            </a:r>
          </a:p>
          <a:p>
            <a:pPr algn="ctr">
              <a:defRPr sz="1500">
                <a:solidFill>
                  <a:srgbClr val="001F67"/>
                </a:solidFill>
                <a:latin typeface="Gilroy Regular"/>
                <a:ea typeface="Gilroy Regular"/>
                <a:cs typeface="Gilroy Regular"/>
                <a:sym typeface="Gilroy Regular"/>
              </a:defRPr>
            </a:pPr>
            <a:r>
              <a:rPr lang="bg-BG" dirty="0"/>
              <a:t>ж</a:t>
            </a:r>
            <a:r>
              <a:rPr dirty="0" err="1"/>
              <a:t>ивот</a:t>
            </a:r>
            <a:r>
              <a:rPr lang="bg-BG" dirty="0"/>
              <a:t>и</a:t>
            </a:r>
            <a:r>
              <a:rPr dirty="0"/>
              <a:t>н</a:t>
            </a:r>
            <a:r>
              <a:rPr lang="bg-BG" dirty="0"/>
              <a:t>ски мазнини</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3081130" y="3721100"/>
            <a:ext cx="119957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1500">
                <a:solidFill>
                  <a:srgbClr val="001F67"/>
                </a:solidFill>
                <a:latin typeface="Gilroy Regular"/>
                <a:ea typeface="Gilroy Regular"/>
                <a:cs typeface="Gilroy Regular"/>
                <a:sym typeface="Gilroy Regular"/>
              </a:defRPr>
            </a:pPr>
            <a:r>
              <a:rPr lang="bg-BG" dirty="0"/>
              <a:t>Прекалено много вредни</a:t>
            </a:r>
            <a:r>
              <a:rPr dirty="0"/>
              <a:t> </a:t>
            </a:r>
            <a:br>
              <a:rPr dirty="0"/>
            </a:br>
            <a:r>
              <a:rPr dirty="0" err="1"/>
              <a:t>транс</a:t>
            </a:r>
            <a:r>
              <a:rPr lang="bg-BG" dirty="0"/>
              <a:t>мазнини</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625724" y="3721100"/>
            <a:ext cx="45846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bg-BG" dirty="0"/>
              <a:t>З</a:t>
            </a:r>
            <a:r>
              <a:rPr dirty="0" err="1"/>
              <a:t>ахар</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5575300"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700">
                <a:solidFill>
                  <a:srgbClr val="001F67"/>
                </a:solidFill>
                <a:latin typeface="Gilroy Bold"/>
                <a:ea typeface="Gilroy Bold"/>
                <a:cs typeface="Gilroy Bold"/>
                <a:sym typeface="Gilroy Bold"/>
              </a:defRPr>
            </a:pPr>
            <a:r>
              <a:rPr dirty="0" err="1"/>
              <a:t>Даже</a:t>
            </a:r>
            <a:r>
              <a:rPr dirty="0"/>
              <a:t> </a:t>
            </a:r>
            <a:r>
              <a:rPr dirty="0" err="1"/>
              <a:t>те</a:t>
            </a:r>
            <a:r>
              <a:rPr lang="bg-BG" dirty="0" err="1"/>
              <a:t>зи</a:t>
            </a:r>
            <a:r>
              <a:rPr dirty="0"/>
              <a:t>, к</a:t>
            </a:r>
            <a:r>
              <a:rPr lang="bg-BG" dirty="0" err="1"/>
              <a:t>ои</a:t>
            </a:r>
            <a:r>
              <a:rPr dirty="0" err="1"/>
              <a:t>то</a:t>
            </a:r>
            <a:r>
              <a:rPr dirty="0"/>
              <a:t> </a:t>
            </a:r>
            <a:r>
              <a:rPr dirty="0" err="1"/>
              <a:t>ре</a:t>
            </a:r>
            <a:r>
              <a:rPr lang="bg-BG" dirty="0" err="1"/>
              <a:t>дов</a:t>
            </a:r>
            <a:r>
              <a:rPr dirty="0" err="1"/>
              <a:t>но</a:t>
            </a:r>
            <a:r>
              <a:rPr dirty="0"/>
              <a:t> </a:t>
            </a:r>
            <a:br>
              <a:rPr dirty="0"/>
            </a:br>
            <a:r>
              <a:rPr lang="bg-BG" dirty="0"/>
              <a:t>се хранят с риба</a:t>
            </a:r>
            <a:r>
              <a:rPr dirty="0"/>
              <a:t>, </a:t>
            </a:r>
            <a:r>
              <a:rPr dirty="0" err="1"/>
              <a:t>мог</a:t>
            </a:r>
            <a:r>
              <a:rPr lang="bg-BG" dirty="0"/>
              <a:t>а</a:t>
            </a:r>
            <a:r>
              <a:rPr dirty="0"/>
              <a:t>т</a:t>
            </a:r>
            <a:r>
              <a:rPr lang="bg-BG" dirty="0"/>
              <a:t> да имат</a:t>
            </a:r>
          </a:p>
          <a:p>
            <a:pPr>
              <a:lnSpc>
                <a:spcPct val="90000"/>
              </a:lnSpc>
              <a:defRPr sz="2700">
                <a:solidFill>
                  <a:srgbClr val="001F67"/>
                </a:solidFill>
                <a:latin typeface="Gilroy Bold"/>
                <a:ea typeface="Gilroy Bold"/>
                <a:cs typeface="Gilroy Bold"/>
                <a:sym typeface="Gilroy Bold"/>
              </a:defRPr>
            </a:pPr>
            <a:r>
              <a:rPr lang="bg-BG" dirty="0"/>
              <a:t>дефицит на</a:t>
            </a:r>
            <a:r>
              <a:rPr dirty="0"/>
              <a:t> </a:t>
            </a:r>
            <a:r>
              <a:rPr lang="en-US" dirty="0"/>
              <a:t>EPA</a:t>
            </a:r>
            <a:r>
              <a:rPr dirty="0"/>
              <a:t> и </a:t>
            </a:r>
            <a:r>
              <a:rPr lang="en-US" dirty="0"/>
              <a:t>DHA</a:t>
            </a:r>
            <a:endParaRPr dirty="0"/>
          </a:p>
        </p:txBody>
      </p:sp>
      <p:sp>
        <p:nvSpPr>
          <p:cNvPr id="209"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212" name="Группа"/>
          <p:cNvGrpSpPr/>
          <p:nvPr/>
        </p:nvGrpSpPr>
        <p:grpSpPr>
          <a:xfrm>
            <a:off x="3143249" y="2095499"/>
            <a:ext cx="1846659" cy="2002831"/>
            <a:chOff x="0" y="0"/>
            <a:chExt cx="1846657" cy="2002829"/>
          </a:xfrm>
        </p:grpSpPr>
        <p:sp>
          <p:nvSpPr>
            <p:cNvPr id="210" name="Искусственно выращенная  рыба обычно содержит  мало ЭПК и ДГК  из-за промышленных  кормов, бедных омега-3"/>
            <p:cNvSpPr txBox="1"/>
            <p:nvPr/>
          </p:nvSpPr>
          <p:spPr>
            <a:xfrm>
              <a:off x="0" y="1079500"/>
              <a:ext cx="1846657" cy="923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dirty="0"/>
                <a:t>И</a:t>
              </a:r>
              <a:r>
                <a:rPr lang="bg-BG" dirty="0"/>
                <a:t>з</a:t>
              </a:r>
              <a:r>
                <a:rPr dirty="0" err="1"/>
                <a:t>куствено</a:t>
              </a:r>
              <a:r>
                <a:rPr lang="bg-BG" dirty="0"/>
                <a:t> отгледаната </a:t>
              </a:r>
              <a:r>
                <a:rPr dirty="0"/>
                <a:t> </a:t>
              </a:r>
              <a:br>
                <a:rPr dirty="0"/>
              </a:br>
              <a:r>
                <a:rPr dirty="0"/>
                <a:t>р</a:t>
              </a:r>
              <a:r>
                <a:rPr lang="bg-BG" dirty="0"/>
                <a:t>и</a:t>
              </a:r>
              <a:r>
                <a:rPr dirty="0" err="1"/>
                <a:t>ба</a:t>
              </a:r>
              <a:r>
                <a:rPr dirty="0"/>
                <a:t> </a:t>
              </a:r>
              <a:r>
                <a:rPr dirty="0" err="1"/>
                <a:t>об</a:t>
              </a:r>
              <a:r>
                <a:rPr lang="bg-BG" dirty="0" err="1"/>
                <a:t>ик</a:t>
              </a:r>
              <a:r>
                <a:rPr dirty="0" err="1"/>
                <a:t>но</a:t>
              </a:r>
              <a:r>
                <a:rPr lang="bg-BG" dirty="0"/>
                <a:t>вено</a:t>
              </a:r>
              <a:r>
                <a:rPr dirty="0"/>
                <a:t> с</a:t>
              </a:r>
              <a:r>
                <a:rPr lang="bg-BG" dirty="0"/>
                <a:t>ъ</a:t>
              </a:r>
              <a:r>
                <a:rPr dirty="0"/>
                <a:t>д</a:t>
              </a:r>
              <a:r>
                <a:rPr lang="bg-BG" dirty="0"/>
                <a:t>ъ</a:t>
              </a:r>
              <a:r>
                <a:rPr dirty="0" err="1"/>
                <a:t>рж</a:t>
              </a:r>
              <a:r>
                <a:rPr lang="bg-BG" dirty="0"/>
                <a:t>а</a:t>
              </a:r>
              <a:r>
                <a:rPr dirty="0"/>
                <a:t> </a:t>
              </a:r>
              <a:br>
                <a:rPr dirty="0"/>
              </a:br>
              <a:r>
                <a:rPr dirty="0" err="1"/>
                <a:t>мал</a:t>
              </a:r>
              <a:r>
                <a:rPr lang="bg-BG" dirty="0"/>
                <a:t>к</a:t>
              </a:r>
              <a:r>
                <a:rPr dirty="0"/>
                <a:t>о </a:t>
              </a:r>
              <a:r>
                <a:rPr lang="en-US" dirty="0"/>
                <a:t>EPA</a:t>
              </a:r>
              <a:r>
                <a:rPr dirty="0"/>
                <a:t> и </a:t>
              </a:r>
              <a:r>
                <a:rPr lang="en-US" dirty="0"/>
                <a:t>DHA</a:t>
              </a:r>
              <a:r>
                <a:rPr dirty="0"/>
                <a:t> </a:t>
              </a:r>
              <a:br>
                <a:rPr dirty="0"/>
              </a:br>
              <a:r>
                <a:rPr lang="bg-BG" dirty="0"/>
                <a:t>поради промишлените</a:t>
              </a:r>
              <a:r>
                <a:rPr dirty="0"/>
                <a:t> </a:t>
              </a:r>
              <a:br>
                <a:rPr dirty="0"/>
              </a:br>
              <a:r>
                <a:rPr lang="bg-BG" dirty="0"/>
                <a:t>храни</a:t>
              </a:r>
              <a:r>
                <a:rPr dirty="0"/>
                <a:t>, </a:t>
              </a:r>
              <a:r>
                <a:rPr dirty="0" err="1"/>
                <a:t>бедн</a:t>
              </a:r>
              <a:r>
                <a:rPr lang="bg-BG" dirty="0"/>
                <a:t>и на</a:t>
              </a:r>
              <a:r>
                <a:rPr dirty="0"/>
                <a:t> омега-3</a:t>
              </a:r>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1918795" cy="2251909"/>
            <a:chOff x="0" y="0"/>
            <a:chExt cx="1918793" cy="2251907"/>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1918793"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bg-BG" dirty="0"/>
                <a:t>На </a:t>
              </a:r>
              <a:r>
                <a:rPr lang="en-US" dirty="0"/>
                <a:t>EPA</a:t>
              </a:r>
              <a:r>
                <a:rPr dirty="0"/>
                <a:t> и </a:t>
              </a:r>
              <a:r>
                <a:rPr lang="en-US" dirty="0"/>
                <a:t>DHA</a:t>
              </a:r>
              <a:r>
                <a:rPr lang="bg-BG" dirty="0"/>
                <a:t> е</a:t>
              </a:r>
              <a:r>
                <a:rPr dirty="0"/>
                <a:t> </a:t>
              </a:r>
              <a:r>
                <a:rPr dirty="0" err="1"/>
                <a:t>богата</a:t>
              </a:r>
              <a:r>
                <a:rPr lang="bg-BG" dirty="0"/>
                <a:t> само</a:t>
              </a:r>
              <a:r>
                <a:rPr dirty="0"/>
                <a:t> </a:t>
              </a:r>
              <a:br>
                <a:rPr dirty="0"/>
              </a:br>
              <a:r>
                <a:rPr lang="bg-BG" dirty="0" err="1"/>
                <a:t>студеноводната</a:t>
              </a:r>
              <a:r>
                <a:rPr dirty="0"/>
                <a:t> </a:t>
              </a:r>
              <a:r>
                <a:rPr dirty="0" err="1"/>
                <a:t>морска</a:t>
              </a:r>
              <a:r>
                <a:rPr dirty="0"/>
                <a:t> р</a:t>
              </a:r>
              <a:r>
                <a:rPr lang="bg-BG" dirty="0"/>
                <a:t>и</a:t>
              </a:r>
              <a:r>
                <a:rPr dirty="0" err="1"/>
                <a:t>ба</a:t>
              </a:r>
              <a:endParaRPr dirty="0"/>
            </a:p>
          </p:txBody>
        </p:sp>
        <p:sp>
          <p:nvSpPr>
            <p:cNvPr id="215" name="сельдь…"/>
            <p:cNvSpPr txBox="1"/>
            <p:nvPr/>
          </p:nvSpPr>
          <p:spPr>
            <a:xfrm>
              <a:off x="0" y="1574800"/>
              <a:ext cx="646971"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bg-BG" dirty="0"/>
                <a:t>херинга </a:t>
              </a:r>
            </a:p>
            <a:p>
              <a:pPr marL="110289" indent="-110289">
                <a:buSzPct val="100000"/>
                <a:buChar char="•"/>
                <a:defRPr sz="1100">
                  <a:solidFill>
                    <a:srgbClr val="001F67"/>
                  </a:solidFill>
                  <a:latin typeface="Gilroy Regular"/>
                  <a:ea typeface="Gilroy Regular"/>
                  <a:cs typeface="Gilroy Regular"/>
                  <a:sym typeface="Gilroy Regular"/>
                </a:defRPr>
              </a:pPr>
              <a:r>
                <a:rPr lang="bg-BG" dirty="0"/>
                <a:t>сьомга</a:t>
              </a:r>
            </a:p>
            <a:p>
              <a:pPr marL="110289" indent="-110289">
                <a:buSzPct val="100000"/>
                <a:buChar char="•"/>
                <a:defRPr sz="1100">
                  <a:solidFill>
                    <a:srgbClr val="001F67"/>
                  </a:solidFill>
                  <a:latin typeface="Gilroy Regular"/>
                  <a:ea typeface="Gilroy Regular"/>
                  <a:cs typeface="Gilroy Regular"/>
                  <a:sym typeface="Gilroy Regular"/>
                </a:defRPr>
              </a:pPr>
              <a:r>
                <a:rPr lang="bg-BG" dirty="0"/>
                <a:t> треска</a:t>
              </a:r>
            </a:p>
            <a:p>
              <a:pPr marL="110289" indent="-110289">
                <a:buSzPct val="100000"/>
                <a:buChar char="•"/>
                <a:defRPr sz="1100">
                  <a:solidFill>
                    <a:srgbClr val="001F67"/>
                  </a:solidFill>
                  <a:latin typeface="Gilroy Regular"/>
                  <a:ea typeface="Gilroy Regular"/>
                  <a:cs typeface="Gilroy Regular"/>
                  <a:sym typeface="Gilroy Regular"/>
                </a:defRPr>
              </a:pPr>
              <a:r>
                <a:rPr lang="bg-BG" dirty="0"/>
                <a:t> скумрия</a:t>
              </a:r>
              <a:endParaRPr dirty="0"/>
            </a:p>
          </p:txBody>
        </p:sp>
        <p:sp>
          <p:nvSpPr>
            <p:cNvPr id="216" name="тунец…"/>
            <p:cNvSpPr txBox="1"/>
            <p:nvPr/>
          </p:nvSpPr>
          <p:spPr>
            <a:xfrm>
              <a:off x="952500" y="1574800"/>
              <a:ext cx="651780" cy="50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dirty="0"/>
                <a:t>т</a:t>
              </a:r>
              <a:r>
                <a:rPr lang="bg-BG" dirty="0"/>
                <a:t>о</a:t>
              </a:r>
              <a:r>
                <a:rPr dirty="0"/>
                <a:t>н</a:t>
              </a:r>
            </a:p>
            <a:p>
              <a:pPr marL="110289" indent="-110289">
                <a:buSzPct val="100000"/>
                <a:buChar char="•"/>
                <a:defRPr sz="1100">
                  <a:solidFill>
                    <a:srgbClr val="001F67"/>
                  </a:solidFill>
                  <a:latin typeface="Gilroy Regular"/>
                  <a:ea typeface="Gilroy Regular"/>
                  <a:cs typeface="Gilroy Regular"/>
                  <a:sym typeface="Gilroy Regular"/>
                </a:defRPr>
              </a:pPr>
              <a:r>
                <a:rPr dirty="0" err="1"/>
                <a:t>сард</a:t>
              </a:r>
              <a:r>
                <a:rPr lang="bg-BG" dirty="0" err="1"/>
                <a:t>ини</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dirty="0" err="1"/>
                <a:t>ан</a:t>
              </a:r>
              <a:r>
                <a:rPr lang="bg-BG" dirty="0" err="1"/>
                <a:t>шоа</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6719788" cy="340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err="1"/>
              <a:t>По</a:t>
            </a:r>
            <a:r>
              <a:rPr lang="bg-BG" dirty="0" err="1"/>
              <a:t>тапяне</a:t>
            </a:r>
            <a:r>
              <a:rPr lang="bg-BG" dirty="0"/>
              <a:t> в дълбините на света на омегата</a:t>
            </a:r>
            <a:r>
              <a:rPr dirty="0"/>
              <a:t>…</a:t>
            </a:r>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6781800"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2500">
                <a:solidFill>
                  <a:srgbClr val="FFFFFF"/>
                </a:solidFill>
                <a:latin typeface="Gilroy Bold"/>
                <a:ea typeface="Gilroy Bold"/>
                <a:cs typeface="Gilroy Bold"/>
                <a:sym typeface="Gilroy Bold"/>
              </a:defRPr>
            </a:pPr>
            <a:r>
              <a:rPr lang="bg-BG" dirty="0"/>
              <a:t>За да могат</a:t>
            </a:r>
            <a:r>
              <a:rPr dirty="0"/>
              <a:t> </a:t>
            </a:r>
            <a:r>
              <a:rPr lang="en-US" dirty="0"/>
              <a:t>EPA</a:t>
            </a:r>
            <a:r>
              <a:rPr dirty="0"/>
              <a:t> и </a:t>
            </a:r>
            <a:r>
              <a:rPr lang="en-US" dirty="0"/>
              <a:t>DHA</a:t>
            </a:r>
            <a:r>
              <a:rPr lang="bg-BG" dirty="0"/>
              <a:t> да донесат по-голяма полза на</a:t>
            </a:r>
            <a:r>
              <a:rPr dirty="0"/>
              <a:t> </a:t>
            </a:r>
            <a:r>
              <a:rPr dirty="0" err="1"/>
              <a:t>организм</a:t>
            </a:r>
            <a:r>
              <a:rPr lang="bg-BG" dirty="0"/>
              <a:t>а</a:t>
            </a:r>
            <a:r>
              <a:rPr dirty="0"/>
              <a:t>, </a:t>
            </a:r>
            <a:r>
              <a:rPr dirty="0" err="1"/>
              <a:t>учени</a:t>
            </a:r>
            <a:r>
              <a:rPr lang="bg-BG" dirty="0"/>
              <a:t>те са </a:t>
            </a:r>
            <a:r>
              <a:rPr lang="bg-BG" dirty="0" err="1"/>
              <a:t>изробретили</a:t>
            </a:r>
            <a:r>
              <a:rPr lang="bg-BG" dirty="0"/>
              <a:t> методи за</a:t>
            </a:r>
            <a:r>
              <a:rPr dirty="0"/>
              <a:t> </a:t>
            </a:r>
            <a:r>
              <a:rPr dirty="0" err="1"/>
              <a:t>пов</a:t>
            </a:r>
            <a:r>
              <a:rPr lang="bg-BG" dirty="0"/>
              <a:t>и</a:t>
            </a:r>
            <a:r>
              <a:rPr dirty="0"/>
              <a:t>ш</a:t>
            </a:r>
            <a:r>
              <a:rPr lang="bg-BG" dirty="0"/>
              <a:t>ава</a:t>
            </a:r>
            <a:r>
              <a:rPr dirty="0"/>
              <a:t>н</a:t>
            </a:r>
            <a:r>
              <a:rPr lang="bg-BG" dirty="0"/>
              <a:t>е на</a:t>
            </a:r>
            <a:r>
              <a:rPr dirty="0"/>
              <a:t> </a:t>
            </a:r>
            <a:br>
              <a:rPr dirty="0"/>
            </a:br>
            <a:r>
              <a:rPr dirty="0"/>
              <a:t>КОНЦЕНТРАЦИ</a:t>
            </a:r>
            <a:r>
              <a:rPr lang="bg-BG" dirty="0"/>
              <a:t>ЯТА НА</a:t>
            </a:r>
            <a:r>
              <a:rPr dirty="0"/>
              <a:t> </a:t>
            </a:r>
            <a:r>
              <a:rPr lang="bg-BG" dirty="0"/>
              <a:t>ПНМК</a:t>
            </a:r>
            <a:r>
              <a:rPr dirty="0"/>
              <a:t> омега-3.</a:t>
            </a:r>
          </a:p>
        </p:txBody>
      </p:sp>
      <p:sp>
        <p:nvSpPr>
          <p:cNvPr id="226"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8350043"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dirty="0" err="1"/>
              <a:t>Как</a:t>
            </a:r>
            <a:r>
              <a:rPr lang="bg-BG" dirty="0"/>
              <a:t> да се постигнат</a:t>
            </a:r>
            <a:r>
              <a:rPr dirty="0"/>
              <a:t> в</a:t>
            </a:r>
            <a:r>
              <a:rPr lang="bg-BG" dirty="0"/>
              <a:t>и</a:t>
            </a:r>
            <a:r>
              <a:rPr dirty="0" err="1"/>
              <a:t>соки</a:t>
            </a:r>
            <a:r>
              <a:rPr dirty="0"/>
              <a:t> </a:t>
            </a:r>
            <a:r>
              <a:rPr dirty="0" err="1"/>
              <a:t>концентраци</a:t>
            </a:r>
            <a:r>
              <a:rPr lang="bg-BG" dirty="0"/>
              <a:t>и на</a:t>
            </a:r>
            <a:r>
              <a:rPr dirty="0"/>
              <a:t> </a:t>
            </a:r>
            <a:r>
              <a:rPr lang="en-US" dirty="0"/>
              <a:t>EPA</a:t>
            </a:r>
            <a:r>
              <a:rPr dirty="0"/>
              <a:t> и </a:t>
            </a:r>
            <a:r>
              <a:rPr lang="en-US" dirty="0"/>
              <a:t>DHA</a:t>
            </a:r>
            <a:r>
              <a:rPr dirty="0"/>
              <a:t>?</a:t>
            </a:r>
          </a:p>
        </p:txBody>
      </p:sp>
      <p:sp>
        <p:nvSpPr>
          <p:cNvPr id="231" name="O!Mega-3 TG"/>
          <p:cNvSpPr txBox="1"/>
          <p:nvPr/>
        </p:nvSpPr>
        <p:spPr>
          <a:xfrm>
            <a:off x="406400" y="4795520"/>
            <a:ext cx="1202252" cy="151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rPr lang="en-US" dirty="0"/>
              <a:t>O!</a:t>
            </a:r>
            <a:r>
              <a:rPr lang="bg-BG" dirty="0"/>
              <a:t>Мега-3 ТИ ДЖИ</a:t>
            </a:r>
            <a:endParaRPr dirty="0"/>
          </a:p>
        </p:txBody>
      </p:sp>
      <p:grpSp>
        <p:nvGrpSpPr>
          <p:cNvPr id="234" name="Группа"/>
          <p:cNvGrpSpPr/>
          <p:nvPr/>
        </p:nvGrpSpPr>
        <p:grpSpPr>
          <a:xfrm>
            <a:off x="2781300" y="2997200"/>
            <a:ext cx="2357230" cy="1172409"/>
            <a:chOff x="0" y="0"/>
            <a:chExt cx="2357230" cy="1172407"/>
          </a:xfrm>
        </p:grpSpPr>
        <p:sp>
          <p:nvSpPr>
            <p:cNvPr id="232" name="Процесс переэтерификации"/>
            <p:cNvSpPr txBox="1"/>
            <p:nvPr/>
          </p:nvSpPr>
          <p:spPr>
            <a:xfrm>
              <a:off x="0" y="0"/>
              <a:ext cx="2357230"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bg-BG" dirty="0"/>
                <a:t>Процес на </a:t>
              </a:r>
              <a:r>
                <a:rPr lang="bg-BG" dirty="0" err="1"/>
                <a:t>преетерификация</a:t>
              </a:r>
              <a:endParaRPr dirty="0"/>
            </a:p>
          </p:txBody>
        </p:sp>
        <p:sp>
          <p:nvSpPr>
            <p:cNvPr id="233" name="Помогает отделить ЭПК  и ДГК от других жирных  кислот и увеличивает  их концентрацию в продукте."/>
            <p:cNvSpPr txBox="1"/>
            <p:nvPr/>
          </p:nvSpPr>
          <p:spPr>
            <a:xfrm>
              <a:off x="0" y="495300"/>
              <a:ext cx="2159000"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dirty="0" err="1"/>
                <a:t>Пом</a:t>
              </a:r>
              <a:r>
                <a:rPr lang="bg-BG" dirty="0"/>
                <a:t>а</a:t>
              </a:r>
              <a:r>
                <a:rPr dirty="0" err="1"/>
                <a:t>га</a:t>
              </a:r>
              <a:r>
                <a:rPr lang="bg-BG" dirty="0"/>
                <a:t> да се</a:t>
              </a:r>
              <a:r>
                <a:rPr dirty="0"/>
                <a:t> </a:t>
              </a:r>
              <a:r>
                <a:rPr dirty="0" err="1"/>
                <a:t>отдел</a:t>
              </a:r>
              <a:r>
                <a:rPr lang="bg-BG" dirty="0"/>
                <a:t>ят</a:t>
              </a:r>
              <a:r>
                <a:rPr dirty="0"/>
                <a:t> </a:t>
              </a:r>
              <a:r>
                <a:rPr lang="en-US" dirty="0"/>
                <a:t>EPA</a:t>
              </a:r>
              <a:r>
                <a:rPr dirty="0"/>
                <a:t> </a:t>
              </a:r>
              <a:br>
                <a:rPr dirty="0"/>
              </a:br>
              <a:r>
                <a:rPr dirty="0"/>
                <a:t>и </a:t>
              </a:r>
              <a:r>
                <a:rPr lang="en-US" dirty="0"/>
                <a:t>DHA</a:t>
              </a:r>
              <a:r>
                <a:rPr dirty="0"/>
                <a:t> </a:t>
              </a:r>
              <a:r>
                <a:rPr dirty="0" err="1"/>
                <a:t>от</a:t>
              </a:r>
              <a:r>
                <a:rPr dirty="0"/>
                <a:t> </a:t>
              </a:r>
              <a:r>
                <a:rPr dirty="0" err="1"/>
                <a:t>друг</a:t>
              </a:r>
              <a:r>
                <a:rPr lang="bg-BG" dirty="0" err="1"/>
                <a:t>ите</a:t>
              </a:r>
              <a:r>
                <a:rPr lang="bg-BG" dirty="0"/>
                <a:t> мастни</a:t>
              </a:r>
              <a:r>
                <a:rPr dirty="0"/>
                <a:t> </a:t>
              </a:r>
              <a:br>
                <a:rPr dirty="0"/>
              </a:br>
              <a:r>
                <a:rPr dirty="0" err="1"/>
                <a:t>кис</a:t>
              </a:r>
              <a:r>
                <a:rPr lang="bg-BG" dirty="0"/>
                <a:t>е</a:t>
              </a:r>
              <a:r>
                <a:rPr dirty="0"/>
                <a:t>л</a:t>
              </a:r>
              <a:r>
                <a:rPr lang="bg-BG" dirty="0" err="1"/>
                <a:t>ини</a:t>
              </a:r>
              <a:r>
                <a:rPr dirty="0"/>
                <a:t> и </a:t>
              </a:r>
              <a:r>
                <a:rPr u="sng" dirty="0" err="1">
                  <a:latin typeface="Gilroy Bold"/>
                  <a:ea typeface="Gilroy Bold"/>
                  <a:cs typeface="Gilroy Bold"/>
                  <a:sym typeface="Gilroy Bold"/>
                </a:rPr>
                <a:t>увелич</a:t>
              </a:r>
              <a:r>
                <a:rPr lang="bg-BG" u="sng" dirty="0">
                  <a:latin typeface="Gilroy Bold"/>
                  <a:ea typeface="Gilroy Bold"/>
                  <a:cs typeface="Gilroy Bold"/>
                  <a:sym typeface="Gilroy Bold"/>
                </a:rPr>
                <a:t>а</a:t>
              </a:r>
              <a:r>
                <a:rPr u="sng" dirty="0" err="1">
                  <a:latin typeface="Gilroy Bold"/>
                  <a:ea typeface="Gilroy Bold"/>
                  <a:cs typeface="Gilroy Bold"/>
                  <a:sym typeface="Gilroy Bold"/>
                </a:rPr>
                <a:t>ва</a:t>
              </a:r>
              <a:r>
                <a:rPr lang="bg-BG" u="sng" dirty="0">
                  <a:latin typeface="Gilroy Bold"/>
                  <a:ea typeface="Gilroy Bold"/>
                  <a:cs typeface="Gilroy Bold"/>
                  <a:sym typeface="Gilroy Bold"/>
                </a:rPr>
                <a:t> тяхната</a:t>
              </a:r>
              <a:r>
                <a:rPr u="sng" dirty="0">
                  <a:latin typeface="Gilroy Bold"/>
                  <a:ea typeface="Gilroy Bold"/>
                  <a:cs typeface="Gilroy Bold"/>
                  <a:sym typeface="Gilroy Bold"/>
                </a:rPr>
                <a:t> </a:t>
              </a:r>
              <a:br>
                <a:rPr u="sng" dirty="0">
                  <a:latin typeface="Gilroy Bold"/>
                  <a:ea typeface="Gilroy Bold"/>
                  <a:cs typeface="Gilroy Bold"/>
                  <a:sym typeface="Gilroy Bold"/>
                </a:rPr>
              </a:br>
              <a:r>
                <a:rPr u="sng" dirty="0" err="1">
                  <a:latin typeface="Gilroy Bold"/>
                  <a:ea typeface="Gilroy Bold"/>
                  <a:cs typeface="Gilroy Bold"/>
                  <a:sym typeface="Gilroy Bold"/>
                </a:rPr>
                <a:t>концентраци</a:t>
              </a:r>
              <a:r>
                <a:rPr lang="bg-BG" u="sng" dirty="0">
                  <a:latin typeface="Gilroy Bold"/>
                  <a:ea typeface="Gilroy Bold"/>
                  <a:cs typeface="Gilroy Bold"/>
                  <a:sym typeface="Gilroy Bold"/>
                </a:rPr>
                <a:t>я </a:t>
              </a:r>
              <a:r>
                <a:rPr u="sng" dirty="0">
                  <a:latin typeface="Gilroy Bold"/>
                  <a:ea typeface="Gilroy Bold"/>
                  <a:cs typeface="Gilroy Bold"/>
                  <a:sym typeface="Gilroy Bold"/>
                </a:rPr>
                <a:t>в </a:t>
              </a:r>
              <a:r>
                <a:rPr u="sng" dirty="0" err="1">
                  <a:latin typeface="Gilroy Bold"/>
                  <a:ea typeface="Gilroy Bold"/>
                  <a:cs typeface="Gilroy Bold"/>
                  <a:sym typeface="Gilroy Bold"/>
                </a:rPr>
                <a:t>продукт</a:t>
              </a:r>
              <a:r>
                <a:rPr lang="bg-BG" u="sng" dirty="0">
                  <a:latin typeface="Gilroy Bold"/>
                  <a:ea typeface="Gilroy Bold"/>
                  <a:cs typeface="Gilroy Bold"/>
                  <a:sym typeface="Gilroy Bold"/>
                </a:rPr>
                <a:t>а.</a:t>
              </a:r>
              <a:r>
                <a:rPr dirty="0">
                  <a:latin typeface="Gilroy Bold"/>
                  <a:ea typeface="Gilroy Bold"/>
                  <a:cs typeface="Gilroy Bold"/>
                  <a:sym typeface="Gilroy Bold"/>
                </a:rPr>
                <a:t>  </a:t>
              </a:r>
            </a:p>
          </p:txBody>
        </p:sp>
      </p:grpSp>
      <p:grpSp>
        <p:nvGrpSpPr>
          <p:cNvPr id="237" name="Группа"/>
          <p:cNvGrpSpPr/>
          <p:nvPr/>
        </p:nvGrpSpPr>
        <p:grpSpPr>
          <a:xfrm>
            <a:off x="5473701" y="2997200"/>
            <a:ext cx="2146300" cy="1172409"/>
            <a:chOff x="0" y="0"/>
            <a:chExt cx="2146300" cy="1172407"/>
          </a:xfrm>
        </p:grpSpPr>
        <p:sp>
          <p:nvSpPr>
            <p:cNvPr id="235" name="NEW! Процесс  ре-переэтерификации"/>
            <p:cNvSpPr txBox="1"/>
            <p:nvPr/>
          </p:nvSpPr>
          <p:spPr>
            <a:xfrm>
              <a:off x="0" y="0"/>
              <a:ext cx="1875513"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bg-BG" dirty="0"/>
                <a:t>Процес на </a:t>
              </a:r>
              <a:r>
                <a:rPr lang="bg-BG" dirty="0" err="1"/>
                <a:t>реетерификация</a:t>
              </a:r>
              <a:endParaRPr dirty="0"/>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495300"/>
              <a:ext cx="2146300"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dirty="0"/>
                <a:t>В</a:t>
              </a:r>
              <a:r>
                <a:rPr lang="bg-BG" dirty="0" err="1"/>
                <a:t>ъз</a:t>
              </a:r>
              <a:r>
                <a:rPr dirty="0" err="1"/>
                <a:t>стан</a:t>
              </a:r>
              <a:r>
                <a:rPr lang="bg-BG" dirty="0"/>
                <a:t>о</a:t>
              </a:r>
              <a:r>
                <a:rPr dirty="0"/>
                <a:t>в</a:t>
              </a:r>
              <a:r>
                <a:rPr lang="bg-BG" dirty="0" err="1"/>
                <a:t>ява</a:t>
              </a:r>
              <a:r>
                <a:rPr dirty="0"/>
                <a:t> </a:t>
              </a:r>
              <a:r>
                <a:rPr dirty="0" err="1"/>
                <a:t>форм</a:t>
              </a:r>
              <a:r>
                <a:rPr lang="bg-BG" dirty="0"/>
                <a:t>ата на</a:t>
              </a:r>
              <a:r>
                <a:rPr dirty="0"/>
                <a:t> </a:t>
              </a:r>
              <a:r>
                <a:rPr lang="en-US" dirty="0"/>
                <a:t>EPA</a:t>
              </a:r>
              <a:r>
                <a:rPr dirty="0"/>
                <a:t> </a:t>
              </a:r>
              <a:br>
                <a:rPr dirty="0"/>
              </a:br>
              <a:r>
                <a:rPr dirty="0"/>
                <a:t>и </a:t>
              </a:r>
              <a:r>
                <a:rPr lang="en-US" dirty="0"/>
                <a:t>DHA</a:t>
              </a:r>
              <a:r>
                <a:rPr dirty="0"/>
                <a:t>, </a:t>
              </a:r>
              <a:r>
                <a:rPr dirty="0" err="1"/>
                <a:t>близк</a:t>
              </a:r>
              <a:r>
                <a:rPr lang="bg-BG" dirty="0"/>
                <a:t>а до </a:t>
              </a:r>
              <a:r>
                <a:rPr dirty="0" err="1"/>
                <a:t>природн</a:t>
              </a:r>
              <a:r>
                <a:rPr lang="bg-BG" dirty="0"/>
                <a:t>ата</a:t>
              </a:r>
              <a:r>
                <a:rPr dirty="0"/>
                <a:t> </a:t>
              </a:r>
              <a:br>
                <a:rPr dirty="0"/>
              </a:br>
              <a:r>
                <a:rPr dirty="0"/>
                <a:t>и </a:t>
              </a:r>
              <a:r>
                <a:rPr lang="bg-BG" dirty="0"/>
                <a:t>о</a:t>
              </a:r>
              <a:r>
                <a:rPr u="sng" dirty="0" err="1">
                  <a:latin typeface="Gilroy Bold"/>
                  <a:ea typeface="Gilroy Bold"/>
                  <a:cs typeface="Gilroy Bold"/>
                  <a:sym typeface="Gilroy Bold"/>
                </a:rPr>
                <a:t>ще</a:t>
              </a:r>
              <a:r>
                <a:rPr u="sng" dirty="0">
                  <a:latin typeface="Gilroy Bold"/>
                  <a:ea typeface="Gilroy Bold"/>
                  <a:cs typeface="Gilroy Bold"/>
                  <a:sym typeface="Gilroy Bold"/>
                </a:rPr>
                <a:t> </a:t>
              </a:r>
              <a:r>
                <a:rPr lang="bg-BG" u="sng" dirty="0">
                  <a:latin typeface="Gilroy Bold"/>
                  <a:ea typeface="Gilroy Bold"/>
                  <a:cs typeface="Gilroy Bold"/>
                  <a:sym typeface="Gilroy Bold"/>
                </a:rPr>
                <a:t> повече повишава</a:t>
              </a:r>
              <a:r>
                <a:rPr u="sng" dirty="0">
                  <a:latin typeface="Gilroy Bold"/>
                  <a:ea typeface="Gilroy Bold"/>
                  <a:cs typeface="Gilroy Bold"/>
                  <a:sym typeface="Gilroy Bold"/>
                </a:rPr>
                <a:t> </a:t>
              </a:r>
              <a:br>
                <a:rPr u="sng" dirty="0">
                  <a:latin typeface="Gilroy Bold"/>
                  <a:ea typeface="Gilroy Bold"/>
                  <a:cs typeface="Gilroy Bold"/>
                  <a:sym typeface="Gilroy Bold"/>
                </a:rPr>
              </a:br>
              <a:r>
                <a:rPr u="sng" dirty="0" err="1">
                  <a:latin typeface="Gilroy Bold"/>
                  <a:ea typeface="Gilroy Bold"/>
                  <a:cs typeface="Gilroy Bold"/>
                  <a:sym typeface="Gilroy Bold"/>
                </a:rPr>
                <a:t>концентраци</a:t>
              </a:r>
              <a:r>
                <a:rPr lang="bg-BG" u="sng" dirty="0">
                  <a:latin typeface="Gilroy Bold"/>
                  <a:ea typeface="Gilroy Bold"/>
                  <a:cs typeface="Gilroy Bold"/>
                  <a:sym typeface="Gilroy Bold"/>
                </a:rPr>
                <a:t>ята им </a:t>
              </a:r>
              <a:r>
                <a:rPr u="sng" dirty="0">
                  <a:latin typeface="Gilroy Bold"/>
                  <a:ea typeface="Gilroy Bold"/>
                  <a:cs typeface="Gilroy Bold"/>
                  <a:sym typeface="Gilroy Bold"/>
                </a:rPr>
                <a:t>в </a:t>
              </a:r>
              <a:r>
                <a:rPr u="sng" dirty="0" err="1">
                  <a:latin typeface="Gilroy Bold"/>
                  <a:ea typeface="Gilroy Bold"/>
                  <a:cs typeface="Gilroy Bold"/>
                  <a:sym typeface="Gilroy Bold"/>
                </a:rPr>
                <a:t>продукт</a:t>
              </a:r>
              <a:r>
                <a:rPr lang="bg-BG" u="sng" dirty="0">
                  <a:latin typeface="Gilroy Bold"/>
                  <a:ea typeface="Gilroy Bold"/>
                  <a:cs typeface="Gilroy Bold"/>
                  <a:sym typeface="Gilroy Bold"/>
                </a:rPr>
                <a:t>а</a:t>
              </a:r>
              <a:r>
                <a:rPr u="sng" dirty="0">
                  <a:latin typeface="Gilroy Bold"/>
                  <a:ea typeface="Gilroy Bold"/>
                  <a:cs typeface="Gilroy Bold"/>
                  <a:sym typeface="Gilroy Bold"/>
                </a:rPr>
                <a:t>. </a:t>
              </a:r>
            </a:p>
          </p:txBody>
        </p:sp>
      </p:grpSp>
      <p:grpSp>
        <p:nvGrpSpPr>
          <p:cNvPr id="248" name="Группа"/>
          <p:cNvGrpSpPr/>
          <p:nvPr/>
        </p:nvGrpSpPr>
        <p:grpSpPr>
          <a:xfrm>
            <a:off x="345697" y="1144712"/>
            <a:ext cx="8229605" cy="3034556"/>
            <a:chOff x="0" y="0"/>
            <a:chExt cx="8229603" cy="3034554"/>
          </a:xfrm>
        </p:grpSpPr>
        <p:grpSp>
          <p:nvGrpSpPr>
            <p:cNvPr id="246" name="Группа"/>
            <p:cNvGrpSpPr/>
            <p:nvPr/>
          </p:nvGrpSpPr>
          <p:grpSpPr>
            <a:xfrm>
              <a:off x="0" y="0"/>
              <a:ext cx="8229603" cy="1588533"/>
              <a:chOff x="0" y="0"/>
              <a:chExt cx="8229602" cy="1588532"/>
            </a:xfrm>
          </p:grpSpPr>
          <p:sp>
            <p:nvSpPr>
              <p:cNvPr id="238" name="Сырье  из рыбной массы"/>
              <p:cNvSpPr txBox="1"/>
              <p:nvPr/>
            </p:nvSpPr>
            <p:spPr>
              <a:xfrm>
                <a:off x="0" y="1219200"/>
                <a:ext cx="929742" cy="369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dirty="0"/>
                  <a:t>С</a:t>
                </a:r>
                <a:r>
                  <a:rPr lang="bg-BG" dirty="0" err="1"/>
                  <a:t>уровини</a:t>
                </a:r>
                <a:r>
                  <a:rPr dirty="0"/>
                  <a:t> </a:t>
                </a:r>
                <a:br>
                  <a:rPr dirty="0"/>
                </a:br>
                <a:r>
                  <a:rPr lang="bg-BG" dirty="0"/>
                  <a:t>от</a:t>
                </a:r>
                <a:r>
                  <a:rPr dirty="0"/>
                  <a:t> р</a:t>
                </a:r>
                <a:r>
                  <a:rPr lang="bg-BG" dirty="0"/>
                  <a:t>и</a:t>
                </a:r>
                <a:r>
                  <a:rPr dirty="0" err="1"/>
                  <a:t>бн</a:t>
                </a:r>
                <a:r>
                  <a:rPr lang="bg-BG" dirty="0"/>
                  <a:t>а</a:t>
                </a:r>
                <a:r>
                  <a:rPr dirty="0"/>
                  <a:t> </a:t>
                </a:r>
                <a:r>
                  <a:rPr dirty="0" err="1"/>
                  <a:t>мас</a:t>
                </a:r>
                <a:r>
                  <a:rPr lang="bg-BG" dirty="0"/>
                  <a:t>а</a:t>
                </a:r>
                <a:endParaRPr dirty="0"/>
              </a:p>
            </p:txBody>
          </p:sp>
          <p:grpSp>
            <p:nvGrpSpPr>
              <p:cNvPr id="245" name="Группа"/>
              <p:cNvGrpSpPr/>
              <p:nvPr/>
            </p:nvGrpSpPr>
            <p:grpSpPr>
              <a:xfrm>
                <a:off x="1522870" y="0"/>
                <a:ext cx="6706732" cy="1567740"/>
                <a:chOff x="0" y="0"/>
                <a:chExt cx="6706730" cy="1567739"/>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0" y="0"/>
                  <a:ext cx="1615826"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bg-BG" dirty="0"/>
                    <a:t>Рибено масло</a:t>
                  </a:r>
                  <a:r>
                    <a:rPr dirty="0"/>
                    <a:t> (с</a:t>
                  </a:r>
                  <a:r>
                    <a:rPr lang="bg-BG" dirty="0"/>
                    <a:t>ъ</a:t>
                  </a:r>
                  <a:r>
                    <a:rPr dirty="0"/>
                    <a:t>д</a:t>
                  </a:r>
                  <a:r>
                    <a:rPr lang="bg-BG" dirty="0"/>
                    <a:t>ъ</a:t>
                  </a:r>
                  <a:r>
                    <a:rPr dirty="0" err="1"/>
                    <a:t>рж</a:t>
                  </a:r>
                  <a:r>
                    <a:rPr lang="bg-BG" dirty="0"/>
                    <a:t>а</a:t>
                  </a:r>
                  <a:r>
                    <a:rPr dirty="0"/>
                    <a:t> </a:t>
                  </a:r>
                  <a:br>
                    <a:rPr dirty="0"/>
                  </a:br>
                  <a:r>
                    <a:rPr lang="en-US" dirty="0"/>
                    <a:t>EPA</a:t>
                  </a:r>
                  <a:r>
                    <a:rPr dirty="0"/>
                    <a:t> и </a:t>
                  </a:r>
                  <a:r>
                    <a:rPr lang="en-US" dirty="0"/>
                    <a:t>DHA</a:t>
                  </a:r>
                  <a:r>
                    <a:rPr dirty="0"/>
                    <a:t> в </a:t>
                  </a:r>
                  <a:r>
                    <a:rPr dirty="0" err="1"/>
                    <a:t>природн</a:t>
                  </a:r>
                  <a:r>
                    <a:rPr lang="bg-BG" dirty="0"/>
                    <a:t>а</a:t>
                  </a:r>
                  <a:r>
                    <a:rPr dirty="0"/>
                    <a:t> </a:t>
                  </a:r>
                  <a:br>
                    <a:rPr dirty="0"/>
                  </a:br>
                  <a:r>
                    <a:rPr dirty="0" err="1"/>
                    <a:t>триглицеридн</a:t>
                  </a:r>
                  <a:r>
                    <a:rPr lang="bg-BG" dirty="0"/>
                    <a:t>а</a:t>
                  </a:r>
                  <a:r>
                    <a:rPr dirty="0"/>
                    <a:t> </a:t>
                  </a:r>
                  <a:r>
                    <a:rPr dirty="0" err="1"/>
                    <a:t>форм</a:t>
                  </a:r>
                  <a:r>
                    <a:rPr lang="bg-BG" dirty="0"/>
                    <a:t>а</a:t>
                  </a:r>
                  <a:r>
                    <a:rPr dirty="0"/>
                    <a:t>)</a:t>
                  </a:r>
                </a:p>
              </p:txBody>
            </p:sp>
            <p:sp>
              <p:nvSpPr>
                <p:cNvPr id="242" name="ЭПК и ДГК…"/>
                <p:cNvSpPr txBox="1"/>
                <p:nvPr/>
              </p:nvSpPr>
              <p:spPr>
                <a:xfrm>
                  <a:off x="2448219" y="190500"/>
                  <a:ext cx="1362551"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en-US" dirty="0"/>
                    <a:t>EPA</a:t>
                  </a:r>
                  <a:r>
                    <a:rPr dirty="0"/>
                    <a:t> и </a:t>
                  </a:r>
                  <a:r>
                    <a:rPr lang="en-US" dirty="0"/>
                    <a:t>DHA</a:t>
                  </a:r>
                  <a:r>
                    <a:rPr dirty="0"/>
                    <a:t> </a:t>
                  </a:r>
                </a:p>
                <a:p>
                  <a:pPr>
                    <a:defRPr sz="1200">
                      <a:solidFill>
                        <a:srgbClr val="FEE6AF"/>
                      </a:solidFill>
                      <a:latin typeface="Gilroy Bold"/>
                      <a:ea typeface="Gilroy Bold"/>
                      <a:cs typeface="Gilroy Bold"/>
                      <a:sym typeface="Gilroy Bold"/>
                    </a:defRPr>
                  </a:pPr>
                  <a:r>
                    <a:rPr dirty="0"/>
                    <a:t>в </a:t>
                  </a:r>
                  <a:r>
                    <a:rPr lang="bg-BG" dirty="0"/>
                    <a:t>е</a:t>
                  </a:r>
                  <a:r>
                    <a:rPr dirty="0" err="1"/>
                    <a:t>тил</a:t>
                  </a:r>
                  <a:r>
                    <a:rPr lang="bg-BG" dirty="0"/>
                    <a:t>етер</a:t>
                  </a:r>
                  <a:r>
                    <a:rPr dirty="0"/>
                    <a:t>н</a:t>
                  </a:r>
                  <a:r>
                    <a:rPr lang="bg-BG" dirty="0"/>
                    <a:t>а</a:t>
                  </a:r>
                  <a:r>
                    <a:rPr dirty="0"/>
                    <a:t> </a:t>
                  </a:r>
                  <a:r>
                    <a:rPr dirty="0" err="1"/>
                    <a:t>форм</a:t>
                  </a:r>
                  <a:r>
                    <a:rPr lang="bg-BG" dirty="0"/>
                    <a:t>а</a:t>
                  </a:r>
                  <a:r>
                    <a:rPr dirty="0"/>
                    <a:t> </a:t>
                  </a:r>
                </a:p>
              </p:txBody>
            </p:sp>
            <p:sp>
              <p:nvSpPr>
                <p:cNvPr id="243" name="ЭПК и ДГК…"/>
                <p:cNvSpPr txBox="1"/>
                <p:nvPr/>
              </p:nvSpPr>
              <p:spPr>
                <a:xfrm>
                  <a:off x="5196700" y="0"/>
                  <a:ext cx="1510028"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en-US" dirty="0"/>
                    <a:t>EPA</a:t>
                  </a:r>
                  <a:r>
                    <a:rPr dirty="0"/>
                    <a:t> и </a:t>
                  </a:r>
                  <a:r>
                    <a:rPr lang="en-US" dirty="0"/>
                    <a:t>DHA</a:t>
                  </a:r>
                  <a:r>
                    <a:rPr dirty="0"/>
                    <a:t> </a:t>
                  </a:r>
                </a:p>
                <a:p>
                  <a:pPr algn="r">
                    <a:defRPr sz="1200">
                      <a:solidFill>
                        <a:srgbClr val="FEE6AF"/>
                      </a:solidFill>
                      <a:latin typeface="Gilroy Bold"/>
                      <a:ea typeface="Gilroy Bold"/>
                      <a:cs typeface="Gilroy Bold"/>
                      <a:sym typeface="Gilroy Bold"/>
                    </a:defRPr>
                  </a:pPr>
                  <a:r>
                    <a:rPr dirty="0"/>
                    <a:t>в</a:t>
                  </a:r>
                  <a:r>
                    <a:rPr lang="bg-BG" dirty="0"/>
                    <a:t>ъв</a:t>
                  </a:r>
                  <a:r>
                    <a:rPr dirty="0"/>
                    <a:t> в</a:t>
                  </a:r>
                  <a:r>
                    <a:rPr lang="bg-BG" dirty="0" err="1"/>
                    <a:t>ъз</a:t>
                  </a:r>
                  <a:r>
                    <a:rPr dirty="0" err="1"/>
                    <a:t>станове</a:t>
                  </a:r>
                  <a:r>
                    <a:rPr lang="bg-BG" dirty="0"/>
                    <a:t>на</a:t>
                  </a:r>
                  <a:r>
                    <a:rPr dirty="0"/>
                    <a:t> </a:t>
                  </a:r>
                  <a:br>
                    <a:rPr dirty="0"/>
                  </a:br>
                  <a:r>
                    <a:rPr dirty="0" err="1"/>
                    <a:t>триглицеридн</a:t>
                  </a:r>
                  <a:r>
                    <a:rPr lang="bg-BG" dirty="0"/>
                    <a:t>а</a:t>
                  </a:r>
                  <a:r>
                    <a:rPr dirty="0"/>
                    <a:t> </a:t>
                  </a:r>
                  <a:r>
                    <a:rPr dirty="0" err="1"/>
                    <a:t>форм</a:t>
                  </a:r>
                  <a:r>
                    <a:rPr lang="bg-BG" dirty="0"/>
                    <a:t>а</a:t>
                  </a:r>
                  <a:r>
                    <a:rPr dirty="0"/>
                    <a:t> </a:t>
                  </a:r>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0" y="1689847"/>
              <a:ext cx="8229601" cy="1344707"/>
            </a:xfrm>
            <a:prstGeom prst="rect">
              <a:avLst/>
            </a:prstGeom>
            <a:ln w="12700" cap="flat">
              <a:noFill/>
              <a:miter lim="400000"/>
            </a:ln>
            <a:effectLst/>
          </p:spPr>
        </p:pic>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639599" cy="169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en-US" dirty="0"/>
                  <a:t>EPA</a:t>
                </a:r>
                <a:r>
                  <a:rPr dirty="0"/>
                  <a:t> и </a:t>
                </a:r>
                <a:r>
                  <a:rPr lang="en-US" dirty="0"/>
                  <a:t>DHA</a:t>
                </a:r>
                <a:endParaRPr dirty="0"/>
              </a:p>
            </p:txBody>
          </p:sp>
        </p:gr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3719</Words>
  <Application>Microsoft Macintosh PowerPoint</Application>
  <PresentationFormat>Экран (16:9)</PresentationFormat>
  <Paragraphs>323</Paragraphs>
  <Slides>27</Slides>
  <Notes>22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27</vt:i4>
      </vt:variant>
    </vt:vector>
  </HeadingPairs>
  <TitlesOfParts>
    <vt:vector size="39" baseType="lpstr">
      <vt:lpstr>☞GILROY-REGULAR</vt:lpstr>
      <vt:lpstr>Arial</vt:lpstr>
      <vt:lpstr>Arial</vt:lpstr>
      <vt:lpstr>Calibri</vt:lpstr>
      <vt:lpstr>Cambria</vt:lpstr>
      <vt:lpstr>Gilroy Bold</vt:lpstr>
      <vt:lpstr>Gilroy Regular</vt:lpstr>
      <vt:lpstr>Gilroy Semibold</vt:lpstr>
      <vt:lpstr>Helvetica</vt:lpstr>
      <vt:lpstr>Helvetica Neue</vt:lpstr>
      <vt:lpstr>Times New Roman</vt:lpstr>
      <vt:lpstr>Simple Light</vt:lpstr>
      <vt:lpstr>Ритъм на здравето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Ритъм на здравето</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Microsoft Office User</cp:lastModifiedBy>
  <cp:revision>48</cp:revision>
  <dcterms:modified xsi:type="dcterms:W3CDTF">2023-03-10T05:56:46Z</dcterms:modified>
</cp:coreProperties>
</file>