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4954" autoAdjust="0"/>
  </p:normalViewPr>
  <p:slideViewPr>
    <p:cSldViewPr snapToGrid="0">
      <p:cViewPr varScale="1">
        <p:scale>
          <a:sx n="28" d="100"/>
          <a:sy n="28" d="100"/>
        </p:scale>
        <p:origin x="-1014" y="-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14979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0" latinLnBrk="0">
      <a:defRPr sz="2200">
        <a:latin typeface="+mj-lt"/>
        <a:ea typeface="+mj-ea"/>
        <a:cs typeface="+mj-cs"/>
        <a:sym typeface="Arial"/>
      </a:defRPr>
    </a:lvl1pPr>
    <a:lvl2pPr indent="228600" defTabSz="1714500" latinLnBrk="0">
      <a:defRPr sz="2200">
        <a:latin typeface="+mj-lt"/>
        <a:ea typeface="+mj-ea"/>
        <a:cs typeface="+mj-cs"/>
        <a:sym typeface="Arial"/>
      </a:defRPr>
    </a:lvl2pPr>
    <a:lvl3pPr indent="457200" defTabSz="1714500" latinLnBrk="0">
      <a:defRPr sz="2200">
        <a:latin typeface="+mj-lt"/>
        <a:ea typeface="+mj-ea"/>
        <a:cs typeface="+mj-cs"/>
        <a:sym typeface="Arial"/>
      </a:defRPr>
    </a:lvl3pPr>
    <a:lvl4pPr indent="685800" defTabSz="1714500" latinLnBrk="0">
      <a:defRPr sz="2200">
        <a:latin typeface="+mj-lt"/>
        <a:ea typeface="+mj-ea"/>
        <a:cs typeface="+mj-cs"/>
        <a:sym typeface="Arial"/>
      </a:defRPr>
    </a:lvl4pPr>
    <a:lvl5pPr indent="914400" defTabSz="1714500" latinLnBrk="0">
      <a:defRPr sz="2200">
        <a:latin typeface="+mj-lt"/>
        <a:ea typeface="+mj-ea"/>
        <a:cs typeface="+mj-cs"/>
        <a:sym typeface="Arial"/>
      </a:defRPr>
    </a:lvl5pPr>
    <a:lvl6pPr indent="1143000" defTabSz="1714500" latinLnBrk="0">
      <a:defRPr sz="2200">
        <a:latin typeface="+mj-lt"/>
        <a:ea typeface="+mj-ea"/>
        <a:cs typeface="+mj-cs"/>
        <a:sym typeface="Arial"/>
      </a:defRPr>
    </a:lvl6pPr>
    <a:lvl7pPr indent="1371600" defTabSz="1714500" latinLnBrk="0">
      <a:defRPr sz="2200">
        <a:latin typeface="+mj-lt"/>
        <a:ea typeface="+mj-ea"/>
        <a:cs typeface="+mj-cs"/>
        <a:sym typeface="Arial"/>
      </a:defRPr>
    </a:lvl7pPr>
    <a:lvl8pPr indent="1600200" defTabSz="1714500" latinLnBrk="0">
      <a:defRPr sz="2200">
        <a:latin typeface="+mj-lt"/>
        <a:ea typeface="+mj-ea"/>
        <a:cs typeface="+mj-cs"/>
        <a:sym typeface="Arial"/>
      </a:defRPr>
    </a:lvl8pPr>
    <a:lvl9pPr indent="1828800" defTabSz="1714500" latinLnBrk="0">
      <a:defRPr sz="2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086996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645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4" name="Shape 6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dirty="0"/>
              <a:t>– </a:t>
            </a:r>
            <a:r>
              <a:rPr dirty="0" err="1"/>
              <a:t>базов</a:t>
            </a:r>
            <a:r>
              <a:rPr lang="bg-BG" dirty="0"/>
              <a:t> пакет</a:t>
            </a:r>
            <a:r>
              <a:rPr dirty="0"/>
              <a:t>, </a:t>
            </a:r>
            <a:r>
              <a:rPr dirty="0" err="1"/>
              <a:t>предназначен</a:t>
            </a:r>
            <a:r>
              <a:rPr lang="bg-BG" dirty="0"/>
              <a:t> за активиране на извеждането на </a:t>
            </a:r>
            <a:r>
              <a:rPr dirty="0" err="1"/>
              <a:t>водо</a:t>
            </a:r>
            <a:r>
              <a:rPr dirty="0"/>
              <a:t>- и</a:t>
            </a:r>
            <a:r>
              <a:rPr lang="bg-BG" dirty="0"/>
              <a:t> мастно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и с</a:t>
            </a:r>
            <a:r>
              <a:rPr lang="bg-BG" dirty="0"/>
              <a:t>ъ</a:t>
            </a:r>
            <a:r>
              <a:rPr dirty="0" err="1"/>
              <a:t>зда</a:t>
            </a:r>
            <a:r>
              <a:rPr lang="bg-BG" dirty="0" err="1"/>
              <a:t>ване</a:t>
            </a:r>
            <a:r>
              <a:rPr lang="bg-BG" dirty="0"/>
              <a:t> на условия за възстановяване на нормалната работа на собствените регулаторни механизми на </a:t>
            </a:r>
            <a:r>
              <a:rPr dirty="0" err="1"/>
              <a:t>организма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3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В с</a:t>
            </a:r>
            <a:r>
              <a:rPr lang="bg-BG" dirty="0"/>
              <a:t>ъ</a:t>
            </a:r>
            <a:r>
              <a:rPr dirty="0" err="1"/>
              <a:t>став</a:t>
            </a:r>
            <a:r>
              <a:rPr lang="bg-BG" dirty="0"/>
              <a:t>а на пакета влизат</a:t>
            </a:r>
            <a:r>
              <a:rPr dirty="0"/>
              <a:t> 4 </a:t>
            </a:r>
            <a:r>
              <a:rPr dirty="0" err="1"/>
              <a:t>продукта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lang="bg-BG" dirty="0"/>
              <a:t>Асимилатор</a:t>
            </a:r>
            <a:r>
              <a:rPr dirty="0"/>
              <a:t> (90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Н-500 (60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/>
              <a:t>Корал Майн</a:t>
            </a:r>
            <a:r>
              <a:rPr dirty="0"/>
              <a:t> (30 </a:t>
            </a:r>
            <a:r>
              <a:rPr dirty="0" err="1"/>
              <a:t>саше</a:t>
            </a:r>
            <a:r>
              <a:rPr lang="bg-BG" dirty="0"/>
              <a:t>та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/>
              <a:t>Корал Лецитин</a:t>
            </a:r>
            <a:r>
              <a:rPr dirty="0"/>
              <a:t>  (120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В </a:t>
            </a:r>
            <a:r>
              <a:rPr dirty="0" err="1"/>
              <a:t>процес</a:t>
            </a:r>
            <a:r>
              <a:rPr lang="bg-BG" dirty="0"/>
              <a:t>а на извеждане на водоразтворимите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участв</a:t>
            </a:r>
            <a:r>
              <a:rPr lang="bg-BG" dirty="0"/>
              <a:t>а</a:t>
            </a:r>
            <a:r>
              <a:rPr dirty="0"/>
              <a:t>т </a:t>
            </a:r>
            <a:r>
              <a:rPr dirty="0" err="1"/>
              <a:t>минералн</a:t>
            </a:r>
            <a:r>
              <a:rPr lang="bg-BG" dirty="0" err="1"/>
              <a:t>ият</a:t>
            </a:r>
            <a:r>
              <a:rPr lang="bg-BG" dirty="0"/>
              <a:t> комплекс за подобряване свойствата на питейната вода Корал Майн</a:t>
            </a:r>
            <a:r>
              <a:rPr dirty="0"/>
              <a:t> и с</a:t>
            </a:r>
            <a:r>
              <a:rPr lang="bg-BG" dirty="0"/>
              <a:t>ъ</a:t>
            </a:r>
            <a:r>
              <a:rPr dirty="0" err="1"/>
              <a:t>временн</a:t>
            </a:r>
            <a:r>
              <a:rPr lang="bg-BG" dirty="0" err="1"/>
              <a:t>ият</a:t>
            </a:r>
            <a:r>
              <a:rPr dirty="0"/>
              <a:t> </a:t>
            </a:r>
            <a:r>
              <a:rPr dirty="0" err="1"/>
              <a:t>антиоксидант</a:t>
            </a:r>
            <a:r>
              <a:rPr dirty="0"/>
              <a:t> Н-500.</a:t>
            </a:r>
          </a:p>
          <a:p>
            <a:pPr defTabSz="914400">
              <a:defRPr sz="1200"/>
            </a:pPr>
            <a:r>
              <a:rPr lang="bg-BG" dirty="0"/>
              <a:t>За подобряване на извеждането на </a:t>
            </a:r>
            <a:r>
              <a:rPr lang="bg-BG" dirty="0" err="1"/>
              <a:t>мастноразтворимите</a:t>
            </a:r>
            <a:r>
              <a:rPr lang="bg-BG" dirty="0"/>
              <a:t> токсини се използват</a:t>
            </a:r>
            <a:r>
              <a:rPr dirty="0"/>
              <a:t> </a:t>
            </a:r>
            <a:r>
              <a:rPr dirty="0" err="1"/>
              <a:t>два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 –</a:t>
            </a:r>
            <a:r>
              <a:rPr lang="bg-BG" dirty="0"/>
              <a:t> Асимилатор</a:t>
            </a:r>
            <a:r>
              <a:rPr dirty="0"/>
              <a:t>,</a:t>
            </a:r>
            <a:r>
              <a:rPr lang="bg-BG" dirty="0"/>
              <a:t> съдържащ храносмилателни ензими</a:t>
            </a:r>
            <a:r>
              <a:rPr dirty="0"/>
              <a:t>, и </a:t>
            </a:r>
            <a:r>
              <a:rPr dirty="0" err="1"/>
              <a:t>универсалн</a:t>
            </a:r>
            <a:r>
              <a:rPr lang="bg-BG" dirty="0" err="1"/>
              <a:t>ият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dirty="0"/>
              <a:t> </a:t>
            </a:r>
            <a:r>
              <a:rPr lang="bg-BG" dirty="0"/>
              <a:t>Корал Лецитин</a:t>
            </a:r>
            <a:r>
              <a:rPr dirty="0"/>
              <a:t>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Асимилатор</a:t>
            </a:r>
            <a:r>
              <a:rPr dirty="0"/>
              <a:t>— </a:t>
            </a:r>
            <a:r>
              <a:rPr dirty="0" err="1"/>
              <a:t>комплекс</a:t>
            </a:r>
            <a:r>
              <a:rPr lang="bg-BG" dirty="0"/>
              <a:t> от храносмилателни ензими с</a:t>
            </a:r>
            <a:r>
              <a:rPr dirty="0"/>
              <a:t> </a:t>
            </a:r>
            <a:r>
              <a:rPr dirty="0" err="1"/>
              <a:t>витамини</a:t>
            </a:r>
            <a:r>
              <a:rPr dirty="0"/>
              <a:t> А и Д,</a:t>
            </a:r>
            <a:r>
              <a:rPr lang="bg-BG" dirty="0"/>
              <a:t> който помага качественото разграждане на протеините, мазнините и въглехидратите</a:t>
            </a:r>
            <a:r>
              <a:rPr dirty="0"/>
              <a:t>,</a:t>
            </a:r>
            <a:r>
              <a:rPr lang="bg-BG" dirty="0"/>
              <a:t> намалявайки по този начин храната, която не е разградена напълно</a:t>
            </a:r>
            <a:r>
              <a:rPr dirty="0"/>
              <a:t>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Корал Лецитин</a:t>
            </a:r>
            <a:r>
              <a:rPr dirty="0"/>
              <a:t> — </a:t>
            </a: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фосфолипидов</a:t>
            </a:r>
            <a:r>
              <a:rPr dirty="0"/>
              <a:t>, </a:t>
            </a:r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мембраны</a:t>
            </a:r>
            <a:r>
              <a:rPr dirty="0"/>
              <a:t> </a:t>
            </a:r>
            <a:r>
              <a:rPr dirty="0" err="1"/>
              <a:t>клеток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повреждения</a:t>
            </a:r>
            <a:r>
              <a:rPr dirty="0"/>
              <a:t> </a:t>
            </a:r>
            <a:r>
              <a:rPr dirty="0" err="1"/>
              <a:t>токсинами</a:t>
            </a:r>
            <a:r>
              <a:rPr dirty="0"/>
              <a:t>,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эффективно</a:t>
            </a:r>
            <a:r>
              <a:rPr dirty="0"/>
              <a:t> </a:t>
            </a:r>
            <a:r>
              <a:rPr dirty="0" err="1"/>
              <a:t>нейтрализовать</a:t>
            </a:r>
            <a:r>
              <a:rPr dirty="0"/>
              <a:t> и </a:t>
            </a:r>
            <a:r>
              <a:rPr dirty="0" err="1"/>
              <a:t>вывести</a:t>
            </a:r>
            <a:r>
              <a:rPr dirty="0"/>
              <a:t> </a:t>
            </a:r>
            <a:r>
              <a:rPr dirty="0" err="1"/>
              <a:t>токсины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0411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/>
              <a:t>Корал Майн</a:t>
            </a:r>
            <a:r>
              <a:rPr dirty="0"/>
              <a:t> — </a:t>
            </a:r>
            <a:r>
              <a:rPr dirty="0" err="1"/>
              <a:t>минерал</a:t>
            </a:r>
            <a:r>
              <a:rPr lang="bg-BG" dirty="0"/>
              <a:t>е</a:t>
            </a:r>
            <a:r>
              <a:rPr dirty="0"/>
              <a:t>н</a:t>
            </a:r>
            <a:r>
              <a:rPr lang="bg-BG" dirty="0"/>
              <a:t> комплекс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реликтов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корал</a:t>
            </a:r>
            <a:r>
              <a:rPr lang="bg-BG" dirty="0"/>
              <a:t>и</a:t>
            </a:r>
            <a:r>
              <a:rPr dirty="0"/>
              <a:t>.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</a:t>
            </a:r>
            <a:r>
              <a:rPr lang="bg-BG" dirty="0"/>
              <a:t>а соли на полезни</a:t>
            </a:r>
            <a:r>
              <a:rPr dirty="0"/>
              <a:t> </a:t>
            </a:r>
            <a:r>
              <a:rPr dirty="0" err="1"/>
              <a:t>макро</a:t>
            </a:r>
            <a:r>
              <a:rPr dirty="0"/>
              <a:t>- и </a:t>
            </a:r>
            <a:r>
              <a:rPr dirty="0" err="1"/>
              <a:t>микро</a:t>
            </a:r>
            <a:r>
              <a:rPr lang="bg-BG" dirty="0"/>
              <a:t>е</a:t>
            </a:r>
            <a:r>
              <a:rPr dirty="0" err="1"/>
              <a:t>лемент</a:t>
            </a:r>
            <a:r>
              <a:rPr lang="bg-BG" dirty="0"/>
              <a:t>и</a:t>
            </a:r>
            <a:r>
              <a:rPr dirty="0"/>
              <a:t> (</a:t>
            </a:r>
            <a:r>
              <a:rPr dirty="0" err="1"/>
              <a:t>калци</a:t>
            </a:r>
            <a:r>
              <a:rPr lang="bg-BG" dirty="0"/>
              <a:t>й</a:t>
            </a:r>
            <a:r>
              <a:rPr dirty="0"/>
              <a:t>, </a:t>
            </a:r>
            <a:r>
              <a:rPr dirty="0" err="1"/>
              <a:t>магн</a:t>
            </a:r>
            <a:r>
              <a:rPr lang="bg-BG" dirty="0" err="1"/>
              <a:t>езий</a:t>
            </a:r>
            <a:r>
              <a:rPr dirty="0"/>
              <a:t>, </a:t>
            </a:r>
            <a:r>
              <a:rPr dirty="0" err="1"/>
              <a:t>кали</a:t>
            </a:r>
            <a:r>
              <a:rPr lang="bg-BG" dirty="0"/>
              <a:t>й</a:t>
            </a:r>
            <a:r>
              <a:rPr dirty="0"/>
              <a:t> и </a:t>
            </a:r>
            <a:r>
              <a:rPr dirty="0" err="1"/>
              <a:t>др</a:t>
            </a:r>
            <a:r>
              <a:rPr dirty="0"/>
              <a:t>.).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взаимодействи</a:t>
            </a:r>
            <a:r>
              <a:rPr lang="bg-BG" dirty="0"/>
              <a:t>е</a:t>
            </a:r>
            <a:r>
              <a:rPr dirty="0"/>
              <a:t> с </a:t>
            </a:r>
            <a:r>
              <a:rPr dirty="0" err="1"/>
              <a:t>во</a:t>
            </a:r>
            <a:r>
              <a:rPr lang="bg-BG" dirty="0"/>
              <a:t>дата</a:t>
            </a:r>
            <a:r>
              <a:rPr dirty="0"/>
              <a:t> </a:t>
            </a:r>
            <a:r>
              <a:rPr dirty="0" err="1"/>
              <a:t>минерал</a:t>
            </a:r>
            <a:r>
              <a:rPr lang="bg-BG" dirty="0" err="1"/>
              <a:t>ите</a:t>
            </a:r>
            <a:r>
              <a:rPr lang="bg-BG" dirty="0"/>
              <a:t> от солите преминават във водата</a:t>
            </a:r>
            <a:r>
              <a:rPr dirty="0"/>
              <a:t>,</a:t>
            </a:r>
            <a:r>
              <a:rPr lang="bg-BG" dirty="0"/>
              <a:t> влияейки</a:t>
            </a:r>
            <a:r>
              <a:rPr dirty="0"/>
              <a:t> </a:t>
            </a:r>
            <a:r>
              <a:rPr dirty="0" err="1"/>
              <a:t>положително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lang="bg-BG" dirty="0"/>
              <a:t>нейната</a:t>
            </a:r>
            <a:r>
              <a:rPr dirty="0"/>
              <a:t> </a:t>
            </a:r>
            <a:r>
              <a:rPr dirty="0" err="1"/>
              <a:t>физиологич</a:t>
            </a:r>
            <a:r>
              <a:rPr lang="bg-BG" dirty="0"/>
              <a:t>на</a:t>
            </a:r>
            <a:r>
              <a:rPr dirty="0"/>
              <a:t> п</a:t>
            </a:r>
            <a:r>
              <a:rPr lang="bg-BG" dirty="0"/>
              <a:t>ъ</a:t>
            </a:r>
            <a:r>
              <a:rPr dirty="0" err="1"/>
              <a:t>лноценност</a:t>
            </a:r>
            <a:r>
              <a:rPr dirty="0"/>
              <a:t> и </a:t>
            </a:r>
            <a:r>
              <a:rPr dirty="0" err="1"/>
              <a:t>органолептич</a:t>
            </a:r>
            <a:r>
              <a:rPr lang="bg-BG" dirty="0" err="1"/>
              <a:t>ните</a:t>
            </a:r>
            <a:r>
              <a:rPr lang="bg-BG" dirty="0"/>
              <a:t> й</a:t>
            </a:r>
            <a:r>
              <a:rPr dirty="0"/>
              <a:t> </a:t>
            </a:r>
            <a:r>
              <a:rPr dirty="0" err="1"/>
              <a:t>свойства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Корал Майн</a:t>
            </a:r>
            <a:r>
              <a:rPr dirty="0"/>
              <a:t> </a:t>
            </a:r>
            <a:r>
              <a:rPr dirty="0" err="1"/>
              <a:t>пом</a:t>
            </a:r>
            <a:r>
              <a:rPr lang="bg-BG" dirty="0"/>
              <a:t>а</a:t>
            </a:r>
            <a:r>
              <a:rPr dirty="0" err="1"/>
              <a:t>га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bg-BG" dirty="0"/>
              <a:t>за обезпечаване на качествен питеен режим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bg-BG" dirty="0"/>
              <a:t>за </a:t>
            </a:r>
            <a:r>
              <a:rPr dirty="0" err="1"/>
              <a:t>нормализ</a:t>
            </a:r>
            <a:r>
              <a:rPr lang="bg-BG" dirty="0" err="1"/>
              <a:t>иране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минералн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баланс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bg-BG" dirty="0"/>
              <a:t>за извеждане на водоразтворимите токсини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23648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Н-500 – 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dirty="0"/>
              <a:t> </a:t>
            </a:r>
            <a:r>
              <a:rPr lang="bg-BG" dirty="0"/>
              <a:t>на е</a:t>
            </a:r>
            <a:r>
              <a:rPr dirty="0" err="1"/>
              <a:t>нерги</a:t>
            </a:r>
            <a:r>
              <a:rPr lang="bg-BG" dirty="0"/>
              <a:t>я</a:t>
            </a:r>
            <a:r>
              <a:rPr dirty="0"/>
              <a:t>, «</a:t>
            </a:r>
            <a:r>
              <a:rPr lang="bg-BG" dirty="0"/>
              <a:t>гориво</a:t>
            </a:r>
            <a:r>
              <a:rPr dirty="0"/>
              <a:t>» </a:t>
            </a:r>
            <a:r>
              <a:rPr lang="bg-BG" dirty="0"/>
              <a:t> на живота всеки ден, което помага за:</a:t>
            </a:r>
            <a:endParaRPr dirty="0"/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пов</a:t>
            </a:r>
            <a:r>
              <a:rPr lang="bg-BG" dirty="0" err="1"/>
              <a:t>ишаване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физическ</a:t>
            </a:r>
            <a:r>
              <a:rPr lang="bg-BG" dirty="0"/>
              <a:t>ата </a:t>
            </a:r>
            <a:r>
              <a:rPr dirty="0"/>
              <a:t>и </a:t>
            </a:r>
            <a:r>
              <a:rPr dirty="0" err="1"/>
              <a:t>умствен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работоспособност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в</a:t>
            </a:r>
            <a:r>
              <a:rPr lang="bg-BG" dirty="0" err="1"/>
              <a:t>ъзстановяване</a:t>
            </a:r>
            <a:r>
              <a:rPr lang="bg-BG" dirty="0"/>
              <a:t> след натоварвания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защит</a:t>
            </a:r>
            <a:r>
              <a:rPr lang="bg-BG" dirty="0"/>
              <a:t>а от ранно стареене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не</a:t>
            </a:r>
            <a:r>
              <a:rPr lang="bg-BG" dirty="0"/>
              <a:t>у</a:t>
            </a:r>
            <a:r>
              <a:rPr dirty="0" err="1"/>
              <a:t>трализи</a:t>
            </a:r>
            <a:r>
              <a:rPr lang="bg-BG" dirty="0" err="1"/>
              <a:t>ране</a:t>
            </a:r>
            <a:r>
              <a:rPr lang="bg-BG" dirty="0"/>
              <a:t> на образуващите се в организма токсини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51696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9" name="Shape 6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Корал Лецитин</a:t>
            </a:r>
            <a:r>
              <a:rPr dirty="0"/>
              <a:t> – 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 природни </a:t>
            </a:r>
            <a:r>
              <a:rPr lang="bg-BG" dirty="0" err="1"/>
              <a:t>фосфолипиди</a:t>
            </a:r>
            <a:r>
              <a:rPr dirty="0"/>
              <a:t> (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лецитин</a:t>
            </a:r>
            <a:r>
              <a:rPr dirty="0"/>
              <a:t>),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са структурна основа на всички клетъчни обвивки в организма</a:t>
            </a:r>
            <a:r>
              <a:rPr dirty="0"/>
              <a:t>, в </a:t>
            </a:r>
            <a:r>
              <a:rPr dirty="0" err="1"/>
              <a:t>то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числ</a:t>
            </a:r>
            <a:r>
              <a:rPr lang="bg-BG" dirty="0"/>
              <a:t>о</a:t>
            </a:r>
            <a:r>
              <a:rPr dirty="0"/>
              <a:t> и</a:t>
            </a:r>
            <a:r>
              <a:rPr lang="bg-BG" dirty="0"/>
              <a:t> обвивките на клетките на черния дроб, поради което</a:t>
            </a:r>
            <a:r>
              <a:rPr dirty="0"/>
              <a:t>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защит</a:t>
            </a:r>
            <a:r>
              <a:rPr lang="bg-BG" dirty="0" err="1"/>
              <a:t>ават</a:t>
            </a:r>
            <a:r>
              <a:rPr lang="bg-BG" dirty="0"/>
              <a:t> клетъчните обвивки от увреждания, причинени от токсините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пом</a:t>
            </a:r>
            <a:r>
              <a:rPr lang="bg-BG" dirty="0" err="1"/>
              <a:t>агат</a:t>
            </a:r>
            <a:r>
              <a:rPr lang="bg-BG" dirty="0"/>
              <a:t> е</a:t>
            </a:r>
            <a:r>
              <a:rPr dirty="0" err="1"/>
              <a:t>фективно</a:t>
            </a:r>
            <a:r>
              <a:rPr lang="bg-BG" dirty="0"/>
              <a:t> да се неутрализират</a:t>
            </a:r>
            <a:r>
              <a:rPr dirty="0"/>
              <a:t> и</a:t>
            </a:r>
            <a:r>
              <a:rPr lang="bg-BG" dirty="0"/>
              <a:t> изведат </a:t>
            </a:r>
            <a:r>
              <a:rPr lang="bg-BG" dirty="0" err="1"/>
              <a:t>мастноразтворимите</a:t>
            </a:r>
            <a:r>
              <a:rPr lang="bg-BG"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bg-BG" dirty="0"/>
              <a:t>помагат за възстановяване на клетките на черния дроб при интоксикации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5045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/>
              <a:t>Асимилаторът включва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lang="bg-BG" dirty="0"/>
              <a:t> от храносмилателни ензими</a:t>
            </a:r>
            <a:r>
              <a:rPr dirty="0"/>
              <a:t> (</a:t>
            </a:r>
            <a:r>
              <a:rPr dirty="0" err="1"/>
              <a:t>амилаза</a:t>
            </a:r>
            <a:r>
              <a:rPr dirty="0"/>
              <a:t>, </a:t>
            </a:r>
            <a:r>
              <a:rPr dirty="0" err="1"/>
              <a:t>протеаза</a:t>
            </a:r>
            <a:r>
              <a:rPr dirty="0"/>
              <a:t>, </a:t>
            </a:r>
            <a:r>
              <a:rPr dirty="0" err="1"/>
              <a:t>липаза</a:t>
            </a:r>
            <a:r>
              <a:rPr dirty="0"/>
              <a:t>, </a:t>
            </a:r>
            <a:r>
              <a:rPr dirty="0" err="1"/>
              <a:t>малтаза</a:t>
            </a:r>
            <a:r>
              <a:rPr dirty="0"/>
              <a:t>, </a:t>
            </a:r>
            <a:r>
              <a:rPr dirty="0" err="1"/>
              <a:t>лактаза</a:t>
            </a:r>
            <a:r>
              <a:rPr dirty="0"/>
              <a:t>, </a:t>
            </a:r>
            <a:r>
              <a:rPr dirty="0" err="1"/>
              <a:t>цел</a:t>
            </a:r>
            <a:r>
              <a:rPr lang="bg-BG" dirty="0"/>
              <a:t>у</a:t>
            </a:r>
            <a:r>
              <a:rPr dirty="0" err="1"/>
              <a:t>лаза</a:t>
            </a:r>
            <a:r>
              <a:rPr dirty="0"/>
              <a:t>, </a:t>
            </a:r>
            <a:r>
              <a:rPr dirty="0" err="1"/>
              <a:t>папаин</a:t>
            </a:r>
            <a:r>
              <a:rPr dirty="0"/>
              <a:t>, </a:t>
            </a:r>
            <a:r>
              <a:rPr dirty="0" err="1"/>
              <a:t>бромела</a:t>
            </a:r>
            <a:r>
              <a:rPr lang="bg-BG" dirty="0"/>
              <a:t>и</a:t>
            </a:r>
            <a:r>
              <a:rPr dirty="0"/>
              <a:t>н),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bg-BG" dirty="0"/>
              <a:t>помагат за качественото разграждане на протеините, въглехидратите и мазнините в храната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bg-BG" dirty="0"/>
              <a:t>помагат за по-доброто усвояване на протеините като ги разграждат до аминокиселини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dirty="0" err="1"/>
              <a:t>предотвра</a:t>
            </a:r>
            <a:r>
              <a:rPr lang="bg-BG" dirty="0" err="1"/>
              <a:t>тяват</a:t>
            </a:r>
            <a:r>
              <a:rPr dirty="0"/>
              <a:t> </a:t>
            </a:r>
            <a:r>
              <a:rPr dirty="0" err="1"/>
              <a:t>развитие</a:t>
            </a:r>
            <a:r>
              <a:rPr lang="bg-BG" dirty="0"/>
              <a:t>то на</a:t>
            </a:r>
            <a:r>
              <a:rPr dirty="0"/>
              <a:t> </a:t>
            </a:r>
            <a:r>
              <a:rPr dirty="0" err="1"/>
              <a:t>метеориз</a:t>
            </a:r>
            <a:r>
              <a:rPr lang="bg-BG" dirty="0"/>
              <a:t>ъ</a:t>
            </a:r>
            <a:r>
              <a:rPr dirty="0"/>
              <a:t>м и т</a:t>
            </a:r>
            <a:r>
              <a:rPr lang="bg-BG" dirty="0"/>
              <a:t>е</a:t>
            </a:r>
            <a:r>
              <a:rPr dirty="0" err="1"/>
              <a:t>жест</a:t>
            </a:r>
            <a:r>
              <a:rPr lang="bg-BG" dirty="0"/>
              <a:t> в стомаха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3685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149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r>
              <a:rPr dirty="0"/>
              <a:t> – 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ширен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версия</a:t>
            </a:r>
            <a:r>
              <a:rPr dirty="0"/>
              <a:t> </a:t>
            </a:r>
            <a:r>
              <a:rPr lang="bg-BG" dirty="0"/>
              <a:t>на пакет</a:t>
            </a:r>
            <a:r>
              <a:rPr dirty="0"/>
              <a:t>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за максимален ефект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bg-BG" dirty="0"/>
              <a:t>За да се извлече още по-голяма полза от програма Корал </a:t>
            </a:r>
            <a:r>
              <a:rPr lang="bg-BG" dirty="0" err="1"/>
              <a:t>Детокс</a:t>
            </a:r>
            <a:r>
              <a:rPr lang="bg-BG" dirty="0"/>
              <a:t>, беше създадена програма Корал </a:t>
            </a:r>
            <a:r>
              <a:rPr lang="bg-BG" dirty="0" err="1"/>
              <a:t>Детокс</a:t>
            </a:r>
            <a:r>
              <a:rPr lang="bg-BG" dirty="0"/>
              <a:t> Плюс, която позволява да се въздейства едновременно на всички жизненоважни системи в организма на клетъчно ниво и да се ускори извеждането на токсините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Включ</a:t>
            </a:r>
            <a:r>
              <a:rPr lang="bg-BG" dirty="0" err="1"/>
              <a:t>ването</a:t>
            </a:r>
            <a:r>
              <a:rPr dirty="0"/>
              <a:t> в </a:t>
            </a:r>
            <a:r>
              <a:rPr dirty="0" err="1"/>
              <a:t>програм</a:t>
            </a:r>
            <a:r>
              <a:rPr lang="bg-BG" dirty="0"/>
              <a:t>ата на</a:t>
            </a:r>
            <a:r>
              <a:rPr dirty="0"/>
              <a:t> </a:t>
            </a:r>
            <a:r>
              <a:rPr dirty="0" err="1"/>
              <a:t>макро</a:t>
            </a:r>
            <a:r>
              <a:rPr lang="bg-BG" dirty="0"/>
              <a:t>е</a:t>
            </a:r>
            <a:r>
              <a:rPr dirty="0" err="1"/>
              <a:t>лемента</a:t>
            </a:r>
            <a:r>
              <a:rPr dirty="0"/>
              <a:t> </a:t>
            </a:r>
            <a:r>
              <a:rPr dirty="0" err="1"/>
              <a:t>кал</a:t>
            </a:r>
            <a:r>
              <a:rPr lang="bg-BG" dirty="0" err="1"/>
              <a:t>ий</a:t>
            </a:r>
            <a:r>
              <a:rPr dirty="0"/>
              <a:t> (</a:t>
            </a:r>
            <a:r>
              <a:rPr dirty="0" err="1"/>
              <a:t>PentoKan</a:t>
            </a:r>
            <a:r>
              <a:rPr dirty="0"/>
              <a:t>) и  </a:t>
            </a:r>
            <a:r>
              <a:rPr dirty="0" err="1"/>
              <a:t>концентр</a:t>
            </a:r>
            <a:r>
              <a:rPr lang="bg-BG" dirty="0" err="1"/>
              <a:t>иран</a:t>
            </a:r>
            <a:r>
              <a:rPr dirty="0"/>
              <a:t> </a:t>
            </a:r>
            <a:r>
              <a:rPr dirty="0" err="1"/>
              <a:t>сок</a:t>
            </a:r>
            <a:r>
              <a:rPr dirty="0"/>
              <a:t> </a:t>
            </a:r>
            <a:r>
              <a:rPr lang="bg-BG" dirty="0"/>
              <a:t>от </a:t>
            </a:r>
            <a:r>
              <a:rPr dirty="0" err="1"/>
              <a:t>люцерн</a:t>
            </a:r>
            <a:r>
              <a:rPr lang="bg-BG" dirty="0"/>
              <a:t>а и листа люцерна </a:t>
            </a:r>
            <a:r>
              <a:rPr dirty="0"/>
              <a:t>(</a:t>
            </a:r>
            <a:r>
              <a:rPr lang="bg-BG" dirty="0"/>
              <a:t>Корал Люцерна</a:t>
            </a:r>
            <a:r>
              <a:rPr dirty="0"/>
              <a:t>) </a:t>
            </a:r>
            <a:r>
              <a:rPr dirty="0" err="1"/>
              <a:t>пом</a:t>
            </a:r>
            <a:r>
              <a:rPr lang="bg-BG" dirty="0"/>
              <a:t>а</a:t>
            </a:r>
            <a:r>
              <a:rPr dirty="0" err="1"/>
              <a:t>га</a:t>
            </a:r>
            <a:r>
              <a:rPr lang="bg-BG" dirty="0"/>
              <a:t> да се</a:t>
            </a:r>
            <a:r>
              <a:rPr dirty="0"/>
              <a:t> </a:t>
            </a:r>
            <a:r>
              <a:rPr dirty="0" err="1"/>
              <a:t>нормализ</a:t>
            </a:r>
            <a:r>
              <a:rPr lang="bg-BG" dirty="0" err="1"/>
              <a:t>ират</a:t>
            </a:r>
            <a:r>
              <a:rPr lang="bg-BG" dirty="0"/>
              <a:t> обменните процеси в клетките и да се създадат благоприятни условия за жизнената дейност на чревната микрофлора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03351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В с</a:t>
            </a:r>
            <a:r>
              <a:rPr lang="bg-BG" dirty="0"/>
              <a:t>ъ</a:t>
            </a:r>
            <a:r>
              <a:rPr dirty="0" err="1"/>
              <a:t>став</a:t>
            </a:r>
            <a:r>
              <a:rPr lang="bg-BG" dirty="0"/>
              <a:t>а на пакета влизат</a:t>
            </a:r>
            <a:r>
              <a:rPr dirty="0"/>
              <a:t> 6 </a:t>
            </a:r>
            <a:r>
              <a:rPr dirty="0" err="1"/>
              <a:t>продукта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lang="bg-BG" dirty="0"/>
              <a:t>Асимилатор</a:t>
            </a:r>
            <a:r>
              <a:rPr dirty="0"/>
              <a:t> (90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Н-500 (60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/>
              <a:t>Корал Майн</a:t>
            </a:r>
            <a:r>
              <a:rPr dirty="0"/>
              <a:t> (30 </a:t>
            </a:r>
            <a:r>
              <a:rPr dirty="0" err="1"/>
              <a:t>саше</a:t>
            </a:r>
            <a:r>
              <a:rPr lang="bg-BG" dirty="0"/>
              <a:t>та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/>
              <a:t>Корал Лецитин</a:t>
            </a:r>
            <a:r>
              <a:rPr dirty="0"/>
              <a:t>  (120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 err="1"/>
              <a:t>ПентоКан</a:t>
            </a:r>
            <a:r>
              <a:rPr lang="bg-BG" dirty="0"/>
              <a:t> </a:t>
            </a:r>
            <a:r>
              <a:rPr dirty="0"/>
              <a:t>(2 </a:t>
            </a:r>
            <a:r>
              <a:rPr lang="bg-BG" dirty="0"/>
              <a:t>о</a:t>
            </a:r>
            <a:r>
              <a:rPr dirty="0" err="1"/>
              <a:t>паковки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20</a:t>
            </a:r>
            <a:r>
              <a:rPr lang="bg-BG" dirty="0"/>
              <a:t> разтворими таблетки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bg-BG" dirty="0"/>
              <a:t>Корал Люцерна</a:t>
            </a:r>
            <a:r>
              <a:rPr dirty="0"/>
              <a:t> (120 </a:t>
            </a:r>
            <a:r>
              <a:rPr dirty="0" err="1"/>
              <a:t>капсул</a:t>
            </a:r>
            <a:r>
              <a:rPr lang="bg-BG" dirty="0"/>
              <a:t>и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4255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 err="1"/>
              <a:t>Човек</a:t>
            </a:r>
            <a:r>
              <a:rPr lang="bg-BG" dirty="0" err="1"/>
              <a:t>ът</a:t>
            </a:r>
            <a:r>
              <a:rPr lang="bg-BG" dirty="0"/>
              <a:t> е</a:t>
            </a:r>
            <a:r>
              <a:rPr dirty="0"/>
              <a:t> </a:t>
            </a:r>
            <a:r>
              <a:rPr dirty="0" err="1"/>
              <a:t>уникална</a:t>
            </a:r>
            <a:r>
              <a:rPr dirty="0"/>
              <a:t> </a:t>
            </a:r>
            <a:r>
              <a:rPr dirty="0" err="1"/>
              <a:t>жива</a:t>
            </a:r>
            <a:r>
              <a:rPr lang="bg-BG" dirty="0"/>
              <a:t> </a:t>
            </a:r>
            <a:r>
              <a:rPr dirty="0" err="1"/>
              <a:t>система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я</a:t>
            </a:r>
            <a:r>
              <a:rPr dirty="0" err="1"/>
              <a:t>то</a:t>
            </a:r>
            <a:r>
              <a:rPr lang="bg-BG" dirty="0"/>
              <a:t> е изложена</a:t>
            </a:r>
            <a:r>
              <a:rPr dirty="0"/>
              <a:t> </a:t>
            </a:r>
            <a:r>
              <a:rPr dirty="0" err="1"/>
              <a:t>постоянно</a:t>
            </a:r>
            <a:r>
              <a:rPr lang="bg-BG" dirty="0"/>
              <a:t> на въздействието на външни</a:t>
            </a:r>
            <a:r>
              <a:rPr dirty="0"/>
              <a:t> (</a:t>
            </a:r>
            <a:r>
              <a:rPr lang="bg-BG" dirty="0"/>
              <a:t>е</a:t>
            </a:r>
            <a:r>
              <a:rPr dirty="0" err="1"/>
              <a:t>кзо</a:t>
            </a:r>
            <a:r>
              <a:rPr dirty="0"/>
              <a:t>-) и в</a:t>
            </a:r>
            <a:r>
              <a:rPr lang="bg-BG" dirty="0"/>
              <a:t>ъ</a:t>
            </a:r>
            <a:r>
              <a:rPr dirty="0" err="1"/>
              <a:t>тре</a:t>
            </a:r>
            <a:r>
              <a:rPr lang="bg-BG" dirty="0"/>
              <a:t>ш</a:t>
            </a:r>
            <a:r>
              <a:rPr dirty="0" err="1"/>
              <a:t>ни</a:t>
            </a:r>
            <a:r>
              <a:rPr dirty="0"/>
              <a:t> (</a:t>
            </a:r>
            <a:r>
              <a:rPr lang="bg-BG" dirty="0"/>
              <a:t>е</a:t>
            </a:r>
            <a:r>
              <a:rPr dirty="0" err="1"/>
              <a:t>ндо</a:t>
            </a:r>
            <a:r>
              <a:rPr dirty="0"/>
              <a:t>-) </a:t>
            </a:r>
            <a:r>
              <a:rPr dirty="0" err="1"/>
              <a:t>фактор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Кр</a:t>
            </a:r>
            <a:r>
              <a:rPr lang="bg-BG" dirty="0"/>
              <a:t>ъ</a:t>
            </a:r>
            <a:r>
              <a:rPr dirty="0"/>
              <a:t>в, </a:t>
            </a:r>
            <a:r>
              <a:rPr dirty="0" err="1"/>
              <a:t>лимфа</a:t>
            </a:r>
            <a:r>
              <a:rPr dirty="0"/>
              <a:t>, т</a:t>
            </a:r>
            <a:r>
              <a:rPr lang="bg-BG" dirty="0"/>
              <a:t>ъ</a:t>
            </a:r>
            <a:r>
              <a:rPr dirty="0" err="1"/>
              <a:t>кан</a:t>
            </a:r>
            <a:r>
              <a:rPr lang="bg-BG" dirty="0"/>
              <a:t>на течност –  явяват се важна част от вътрешната среда на организма</a:t>
            </a:r>
            <a:r>
              <a:rPr dirty="0"/>
              <a:t>. </a:t>
            </a:r>
            <a:r>
              <a:rPr dirty="0" err="1"/>
              <a:t>Именно</a:t>
            </a:r>
            <a:r>
              <a:rPr dirty="0"/>
              <a:t> </a:t>
            </a:r>
            <a:r>
              <a:rPr lang="bg-BG" dirty="0"/>
              <a:t>те изпълняват ролята на </a:t>
            </a:r>
            <a:r>
              <a:rPr dirty="0"/>
              <a:t>«</a:t>
            </a:r>
            <a:r>
              <a:rPr dirty="0" err="1"/>
              <a:t>транспортно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lang="bg-BG" dirty="0"/>
              <a:t>о</a:t>
            </a:r>
            <a:r>
              <a:rPr dirty="0"/>
              <a:t>» и </a:t>
            </a:r>
            <a:r>
              <a:rPr dirty="0" err="1"/>
              <a:t>доставят</a:t>
            </a:r>
            <a:r>
              <a:rPr lang="bg-BG" dirty="0"/>
              <a:t> хранителните </a:t>
            </a:r>
            <a:r>
              <a:rPr dirty="0" err="1"/>
              <a:t>вещества</a:t>
            </a:r>
            <a:r>
              <a:rPr dirty="0"/>
              <a:t> (</a:t>
            </a:r>
            <a:r>
              <a:rPr lang="bg-BG" dirty="0"/>
              <a:t>протеини, мазнини, въглехидрати, витамини и минерали)</a:t>
            </a:r>
            <a:r>
              <a:rPr dirty="0"/>
              <a:t> </a:t>
            </a:r>
            <a:r>
              <a:rPr lang="bg-BG" dirty="0"/>
              <a:t>до всяка клетка в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  <a:r>
              <a:rPr lang="bg-BG" dirty="0"/>
              <a:t> Те извеждат и продуктите от жизнената дейност на </a:t>
            </a:r>
            <a:r>
              <a:rPr dirty="0" err="1"/>
              <a:t>организма</a:t>
            </a:r>
            <a:r>
              <a:rPr dirty="0"/>
              <a:t> — </a:t>
            </a:r>
            <a:r>
              <a:rPr lang="bg-BG" dirty="0"/>
              <a:t>е</a:t>
            </a:r>
            <a:r>
              <a:rPr dirty="0" err="1"/>
              <a:t>ндотоксин</a:t>
            </a:r>
            <a:r>
              <a:rPr lang="bg-BG" dirty="0"/>
              <a:t>и</a:t>
            </a:r>
            <a:r>
              <a:rPr dirty="0"/>
              <a:t> («в</a:t>
            </a:r>
            <a:r>
              <a:rPr lang="bg-BG" dirty="0" err="1"/>
              <a:t>ътрешните</a:t>
            </a:r>
            <a:r>
              <a:rPr dirty="0"/>
              <a:t>»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се образуват вътре в 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в </a:t>
            </a:r>
            <a:r>
              <a:rPr dirty="0" err="1"/>
              <a:t>процес</a:t>
            </a:r>
            <a:r>
              <a:rPr lang="bg-BG" dirty="0"/>
              <a:t>а на неговата жизнена дейност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dirty="0"/>
              <a:t>В</a:t>
            </a:r>
            <a:r>
              <a:rPr lang="bg-BG" dirty="0"/>
              <a:t> същото време нашият организъм е изложен на въздействието и на външни фактори: вода, въздух, храна</a:t>
            </a:r>
            <a:r>
              <a:rPr dirty="0"/>
              <a:t>.</a:t>
            </a:r>
            <a:r>
              <a:rPr lang="bg-BG" dirty="0"/>
              <a:t> От тях в човешкия организъм попадат </a:t>
            </a:r>
            <a:r>
              <a:rPr lang="bg-BG" dirty="0" err="1"/>
              <a:t>екзотоксини</a:t>
            </a:r>
            <a:r>
              <a:rPr dirty="0"/>
              <a:t> («</a:t>
            </a:r>
            <a:r>
              <a:rPr lang="bg-BG" dirty="0"/>
              <a:t>е</a:t>
            </a:r>
            <a:r>
              <a:rPr dirty="0" err="1"/>
              <a:t>кзо</a:t>
            </a:r>
            <a:r>
              <a:rPr dirty="0"/>
              <a:t>» — в</a:t>
            </a:r>
            <a:r>
              <a:rPr lang="bg-BG" dirty="0"/>
              <a:t>ъ</a:t>
            </a:r>
            <a:r>
              <a:rPr dirty="0" err="1"/>
              <a:t>нш</a:t>
            </a:r>
            <a:r>
              <a:rPr lang="bg-BG" dirty="0"/>
              <a:t>е</a:t>
            </a:r>
            <a:r>
              <a:rPr dirty="0"/>
              <a:t>н).</a:t>
            </a:r>
          </a:p>
        </p:txBody>
      </p:sp>
    </p:spTree>
    <p:extLst>
      <p:ext uri="{BB962C8B-B14F-4D97-AF65-F5344CB8AC3E}">
        <p14:creationId xmlns:p14="http://schemas.microsoft.com/office/powerpoint/2010/main" xmlns="" val="670231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4" name="Shape 7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 err="1"/>
              <a:t>Пентокан</a:t>
            </a:r>
            <a:r>
              <a:rPr lang="bg-BG" dirty="0"/>
              <a:t> </a:t>
            </a:r>
            <a:r>
              <a:rPr dirty="0"/>
              <a:t>– 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макро</a:t>
            </a:r>
            <a:r>
              <a:rPr lang="bg-BG" dirty="0"/>
              <a:t>е</a:t>
            </a:r>
            <a:r>
              <a:rPr dirty="0" err="1"/>
              <a:t>лемента</a:t>
            </a:r>
            <a:r>
              <a:rPr dirty="0"/>
              <a:t> </a:t>
            </a:r>
            <a:r>
              <a:rPr dirty="0" err="1"/>
              <a:t>кали</a:t>
            </a:r>
            <a:r>
              <a:rPr lang="bg-BG" dirty="0"/>
              <a:t>й</a:t>
            </a:r>
            <a:r>
              <a:rPr dirty="0"/>
              <a:t> — </a:t>
            </a:r>
            <a:r>
              <a:rPr dirty="0" err="1"/>
              <a:t>незамени</a:t>
            </a:r>
            <a:r>
              <a:rPr lang="bg-BG" dirty="0"/>
              <a:t>м</a:t>
            </a:r>
            <a:r>
              <a:rPr dirty="0"/>
              <a:t> </a:t>
            </a:r>
            <a:r>
              <a:rPr dirty="0" err="1"/>
              <a:t>участник</a:t>
            </a:r>
            <a:r>
              <a:rPr lang="bg-BG" dirty="0"/>
              <a:t> във вътреклетъчната обмяна на веществата</a:t>
            </a:r>
            <a:r>
              <a:rPr dirty="0"/>
              <a:t>. </a:t>
            </a:r>
            <a:r>
              <a:rPr dirty="0" err="1"/>
              <a:t>Кали</a:t>
            </a:r>
            <a:r>
              <a:rPr lang="bg-BG" dirty="0"/>
              <a:t>ят</a:t>
            </a:r>
            <a:r>
              <a:rPr dirty="0"/>
              <a:t> </a:t>
            </a:r>
            <a:r>
              <a:rPr dirty="0" err="1"/>
              <a:t>регулир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механизм</a:t>
            </a:r>
            <a:r>
              <a:rPr lang="bg-BG" dirty="0"/>
              <a:t>а на постъпване на хранителните вещества</a:t>
            </a:r>
            <a:r>
              <a:rPr dirty="0"/>
              <a:t> и</a:t>
            </a:r>
            <a:r>
              <a:rPr lang="bg-BG" dirty="0"/>
              <a:t> извеждането от клетките на продуктите от жизнената дейност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bg-BG" dirty="0"/>
              <a:t>В продължение на хилядолетия</a:t>
            </a:r>
            <a:r>
              <a:rPr dirty="0"/>
              <a:t> </a:t>
            </a:r>
            <a:r>
              <a:rPr dirty="0" err="1"/>
              <a:t>основ</a:t>
            </a:r>
            <a:r>
              <a:rPr lang="bg-BG" dirty="0"/>
              <a:t>на част от храненето на хората е била растителната храна</a:t>
            </a:r>
            <a:r>
              <a:rPr dirty="0"/>
              <a:t>,</a:t>
            </a:r>
            <a:r>
              <a:rPr lang="bg-BG" dirty="0"/>
              <a:t> богата на калий</a:t>
            </a:r>
            <a:r>
              <a:rPr dirty="0"/>
              <a:t>. </a:t>
            </a:r>
            <a:r>
              <a:rPr lang="bg-BG" dirty="0"/>
              <a:t>Е</a:t>
            </a:r>
            <a:r>
              <a:rPr dirty="0" err="1"/>
              <a:t>волюция</a:t>
            </a:r>
            <a:r>
              <a:rPr lang="bg-BG" dirty="0"/>
              <a:t>та в храненето</a:t>
            </a:r>
            <a:r>
              <a:rPr dirty="0"/>
              <a:t> (</a:t>
            </a:r>
            <a:r>
              <a:rPr lang="bg-BG" dirty="0"/>
              <a:t>дефицит на растителни продукти в храненето</a:t>
            </a:r>
            <a:r>
              <a:rPr dirty="0"/>
              <a:t>)</a:t>
            </a:r>
            <a:r>
              <a:rPr lang="bg-BG" dirty="0"/>
              <a:t> е довела до дефицит на калий</a:t>
            </a:r>
            <a:r>
              <a:rPr dirty="0"/>
              <a:t>.</a:t>
            </a:r>
            <a:r>
              <a:rPr lang="bg-BG" dirty="0"/>
              <a:t> Освен това</a:t>
            </a:r>
            <a:r>
              <a:rPr dirty="0"/>
              <a:t>,</a:t>
            </a:r>
            <a:r>
              <a:rPr lang="bg-BG" dirty="0"/>
              <a:t> този</a:t>
            </a:r>
            <a:r>
              <a:rPr dirty="0"/>
              <a:t> </a:t>
            </a:r>
            <a:r>
              <a:rPr dirty="0" err="1"/>
              <a:t>макр</a:t>
            </a:r>
            <a:r>
              <a:rPr lang="bg-BG" dirty="0" err="1"/>
              <a:t>ое</a:t>
            </a:r>
            <a:r>
              <a:rPr dirty="0" err="1"/>
              <a:t>лемент</a:t>
            </a:r>
            <a:r>
              <a:rPr dirty="0"/>
              <a:t> </a:t>
            </a:r>
            <a:r>
              <a:rPr lang="bg-BG" dirty="0"/>
              <a:t>се изразходва бързо от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.</a:t>
            </a:r>
            <a:r>
              <a:rPr lang="bg-BG" dirty="0"/>
              <a:t> Особено</a:t>
            </a:r>
            <a:r>
              <a:rPr dirty="0"/>
              <a:t> в </a:t>
            </a:r>
            <a:r>
              <a:rPr dirty="0" err="1"/>
              <a:t>условия</a:t>
            </a:r>
            <a:r>
              <a:rPr lang="bg-BG" dirty="0"/>
              <a:t>та на </a:t>
            </a:r>
            <a:r>
              <a:rPr dirty="0" err="1"/>
              <a:t>стрес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активн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физически</a:t>
            </a:r>
            <a:r>
              <a:rPr lang="bg-BG" dirty="0"/>
              <a:t> натоварвания</a:t>
            </a:r>
            <a:r>
              <a:rPr dirty="0"/>
              <a:t> и </a:t>
            </a:r>
            <a:r>
              <a:rPr dirty="0" err="1"/>
              <a:t>умствен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работ</a:t>
            </a:r>
            <a:r>
              <a:rPr lang="bg-BG" dirty="0"/>
              <a:t>а</a:t>
            </a:r>
            <a:r>
              <a:rPr dirty="0"/>
              <a:t>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 err="1"/>
              <a:t>Пентокан</a:t>
            </a:r>
            <a:r>
              <a:rPr lang="bg-BG" dirty="0"/>
              <a:t> поддържа </a:t>
            </a:r>
            <a:r>
              <a:rPr lang="bg-BG" dirty="0" err="1"/>
              <a:t>постянната</a:t>
            </a:r>
            <a:r>
              <a:rPr lang="bg-BG" dirty="0"/>
              <a:t> концентрация на калия вътре в клетката</a:t>
            </a:r>
            <a:r>
              <a:rPr dirty="0"/>
              <a:t>.</a:t>
            </a:r>
            <a:r>
              <a:rPr lang="bg-BG" dirty="0"/>
              <a:t> Това е залог за здравословното функциониране на </a:t>
            </a:r>
            <a:r>
              <a:rPr lang="bg-BG" dirty="0" err="1"/>
              <a:t>клеткатите</a:t>
            </a:r>
            <a:r>
              <a:rPr lang="bg-BG" dirty="0"/>
              <a:t> в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lang="bg-BG" dirty="0"/>
              <a:t>като цяло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В</a:t>
            </a:r>
            <a:r>
              <a:rPr lang="bg-BG" dirty="0"/>
              <a:t>ъв всяка таблетка </a:t>
            </a:r>
            <a:r>
              <a:rPr lang="bg-BG" dirty="0" err="1"/>
              <a:t>Пентокан</a:t>
            </a:r>
            <a:r>
              <a:rPr lang="bg-BG" dirty="0"/>
              <a:t> се съдържат</a:t>
            </a:r>
            <a:r>
              <a:rPr dirty="0"/>
              <a:t> 420 </a:t>
            </a:r>
            <a:r>
              <a:rPr dirty="0" err="1"/>
              <a:t>мг</a:t>
            </a:r>
            <a:r>
              <a:rPr dirty="0"/>
              <a:t> </a:t>
            </a:r>
            <a:r>
              <a:rPr dirty="0" err="1"/>
              <a:t>кали</a:t>
            </a:r>
            <a:r>
              <a:rPr lang="bg-BG" dirty="0"/>
              <a:t>й</a:t>
            </a:r>
            <a:r>
              <a:rPr dirty="0"/>
              <a:t>, </a:t>
            </a:r>
            <a:r>
              <a:rPr dirty="0" err="1"/>
              <a:t>витамин</a:t>
            </a:r>
            <a:r>
              <a:rPr dirty="0"/>
              <a:t> С и </a:t>
            </a:r>
            <a:r>
              <a:rPr dirty="0" err="1"/>
              <a:t>рибоза</a:t>
            </a:r>
            <a:r>
              <a:rPr dirty="0"/>
              <a:t>.</a:t>
            </a:r>
            <a:r>
              <a:rPr lang="bg-BG" dirty="0"/>
              <a:t> </a:t>
            </a:r>
            <a:r>
              <a:rPr dirty="0"/>
              <a:t> 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твори</a:t>
            </a:r>
            <a:r>
              <a:rPr lang="bg-BG" dirty="0" err="1"/>
              <a:t>мите</a:t>
            </a:r>
            <a:r>
              <a:rPr lang="bg-BG" dirty="0"/>
              <a:t> </a:t>
            </a:r>
            <a:r>
              <a:rPr dirty="0"/>
              <a:t> </a:t>
            </a:r>
            <a:r>
              <a:rPr lang="bg-BG" dirty="0" err="1"/>
              <a:t>ефервесцентни</a:t>
            </a:r>
            <a:r>
              <a:rPr lang="bg-BG" dirty="0"/>
              <a:t> таблетки осигуряват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биодост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калия</a:t>
            </a:r>
            <a:r>
              <a:rPr dirty="0"/>
              <a:t>. </a:t>
            </a:r>
            <a:r>
              <a:rPr dirty="0" err="1"/>
              <a:t>Комплекс</a:t>
            </a:r>
            <a:r>
              <a:rPr lang="bg-BG" dirty="0" err="1"/>
              <a:t>ът</a:t>
            </a:r>
            <a:r>
              <a:rPr dirty="0"/>
              <a:t> с </a:t>
            </a:r>
            <a:r>
              <a:rPr dirty="0" err="1"/>
              <a:t>рибоз</a:t>
            </a:r>
            <a:r>
              <a:rPr lang="bg-BG" dirty="0"/>
              <a:t>а</a:t>
            </a:r>
            <a:r>
              <a:rPr dirty="0"/>
              <a:t> и </a:t>
            </a:r>
            <a:r>
              <a:rPr dirty="0" err="1"/>
              <a:t>витамин</a:t>
            </a:r>
            <a:r>
              <a:rPr dirty="0"/>
              <a:t> С </a:t>
            </a:r>
            <a:r>
              <a:rPr dirty="0" err="1"/>
              <a:t>с</a:t>
            </a:r>
            <a:r>
              <a:rPr lang="bg-BG" dirty="0"/>
              <a:t>ъ</a:t>
            </a:r>
            <a:r>
              <a:rPr dirty="0" err="1"/>
              <a:t>зда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условия</a:t>
            </a:r>
            <a:r>
              <a:rPr dirty="0"/>
              <a:t> </a:t>
            </a:r>
            <a:r>
              <a:rPr lang="bg-BG" dirty="0"/>
              <a:t>за бързо възстановяване на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нерги</a:t>
            </a:r>
            <a:r>
              <a:rPr lang="bg-BG" dirty="0" err="1"/>
              <a:t>йните</a:t>
            </a:r>
            <a:r>
              <a:rPr dirty="0"/>
              <a:t> </a:t>
            </a:r>
            <a:r>
              <a:rPr dirty="0" err="1"/>
              <a:t>ресурс</a:t>
            </a:r>
            <a:r>
              <a:rPr lang="bg-BG" dirty="0"/>
              <a:t>и</a:t>
            </a:r>
            <a:r>
              <a:rPr dirty="0"/>
              <a:t> и </a:t>
            </a:r>
            <a:r>
              <a:rPr lang="bg-BG" dirty="0"/>
              <a:t>запазване на пълната жизнеспособност на</a:t>
            </a:r>
            <a:r>
              <a:rPr dirty="0"/>
              <a:t> </a:t>
            </a:r>
            <a:r>
              <a:rPr dirty="0" err="1"/>
              <a:t>клетки</a:t>
            </a:r>
            <a:r>
              <a:rPr lang="bg-BG" dirty="0"/>
              <a:t>те одри и в условията на </a:t>
            </a:r>
            <a:r>
              <a:rPr lang="bg-BG" dirty="0" err="1"/>
              <a:t>оксидативен</a:t>
            </a:r>
            <a:r>
              <a:rPr lang="bg-BG" dirty="0"/>
              <a:t> стрес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10810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2" name="Shape 7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rPr dirty="0" err="1"/>
              <a:t>Корал</a:t>
            </a:r>
            <a:r>
              <a:rPr dirty="0"/>
              <a:t> </a:t>
            </a:r>
            <a:r>
              <a:rPr dirty="0" err="1"/>
              <a:t>Люцерна</a:t>
            </a:r>
            <a:r>
              <a:rPr dirty="0"/>
              <a:t> — в с</a:t>
            </a:r>
            <a:r>
              <a:rPr lang="bg-BG" dirty="0"/>
              <a:t>ъ</a:t>
            </a:r>
            <a:r>
              <a:rPr dirty="0" err="1"/>
              <a:t>став</a:t>
            </a:r>
            <a:r>
              <a:rPr lang="bg-BG" dirty="0"/>
              <a:t>а на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lang="bg-BG" dirty="0"/>
              <a:t> се съдържа</a:t>
            </a:r>
            <a:r>
              <a:rPr dirty="0"/>
              <a:t> </a:t>
            </a:r>
            <a:r>
              <a:rPr dirty="0" err="1"/>
              <a:t>сок</a:t>
            </a:r>
            <a:r>
              <a:rPr dirty="0"/>
              <a:t> </a:t>
            </a:r>
            <a:r>
              <a:rPr lang="bg-BG" dirty="0"/>
              <a:t> от </a:t>
            </a:r>
            <a:r>
              <a:rPr dirty="0" err="1"/>
              <a:t>лист</a:t>
            </a:r>
            <a:r>
              <a:rPr lang="bg-BG" dirty="0"/>
              <a:t>а</a:t>
            </a:r>
            <a:r>
              <a:rPr dirty="0"/>
              <a:t> и </a:t>
            </a:r>
            <a:r>
              <a:rPr dirty="0" err="1"/>
              <a:t>пр</a:t>
            </a:r>
            <a:r>
              <a:rPr lang="bg-BG" dirty="0"/>
              <a:t>ах от листа</a:t>
            </a:r>
            <a:r>
              <a:rPr dirty="0"/>
              <a:t> </a:t>
            </a:r>
            <a:r>
              <a:rPr dirty="0" err="1"/>
              <a:t>люцерн</a:t>
            </a:r>
            <a:r>
              <a:rPr lang="bg-BG" dirty="0"/>
              <a:t>а</a:t>
            </a:r>
            <a:r>
              <a:rPr dirty="0"/>
              <a:t>.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</a:t>
            </a:r>
            <a:r>
              <a:rPr lang="bg-BG" dirty="0"/>
              <a:t>а най-</a:t>
            </a:r>
            <a:r>
              <a:rPr dirty="0" err="1"/>
              <a:t>важн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минерал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витамин</a:t>
            </a:r>
            <a:r>
              <a:rPr lang="bg-BG" dirty="0"/>
              <a:t>и</a:t>
            </a:r>
            <a:r>
              <a:rPr dirty="0"/>
              <a:t>,</a:t>
            </a:r>
            <a:r>
              <a:rPr lang="bg-BG" dirty="0"/>
              <a:t> целулоза, органични киселини</a:t>
            </a:r>
            <a:r>
              <a:rPr dirty="0"/>
              <a:t> и </a:t>
            </a:r>
            <a:r>
              <a:rPr dirty="0" err="1"/>
              <a:t>хлорофил</a:t>
            </a:r>
            <a:r>
              <a:rPr dirty="0"/>
              <a:t>. М</a:t>
            </a:r>
            <a:r>
              <a:rPr lang="bg-BG" dirty="0"/>
              <a:t>е</a:t>
            </a:r>
            <a:r>
              <a:rPr dirty="0" err="1"/>
              <a:t>ко</a:t>
            </a:r>
            <a:r>
              <a:rPr dirty="0"/>
              <a:t> </a:t>
            </a:r>
            <a:r>
              <a:rPr lang="bg-BG" dirty="0"/>
              <a:t>стимулира работата на бъбреците</a:t>
            </a:r>
            <a:r>
              <a:rPr dirty="0"/>
              <a:t>,</a:t>
            </a:r>
            <a:r>
              <a:rPr lang="bg-BG" dirty="0"/>
              <a:t> помага при повишено ниво на холестерол</a:t>
            </a:r>
            <a:r>
              <a:rPr dirty="0"/>
              <a:t> и с</a:t>
            </a:r>
            <a:r>
              <a:rPr lang="bg-BG" dirty="0"/>
              <a:t>ъ</a:t>
            </a:r>
            <a:r>
              <a:rPr dirty="0" err="1"/>
              <a:t>зда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благоприятн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условия</a:t>
            </a:r>
            <a:r>
              <a:rPr dirty="0"/>
              <a:t> </a:t>
            </a:r>
            <a:r>
              <a:rPr lang="bg-BG" dirty="0"/>
              <a:t>за жизнената дейност на чревната микрофлора</a:t>
            </a:r>
            <a:r>
              <a:rPr dirty="0"/>
              <a:t>,</a:t>
            </a:r>
            <a:r>
              <a:rPr lang="bg-BG" dirty="0"/>
              <a:t> подпомагайки чистенето на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38379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dirty="0"/>
              <a:t> и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dirty="0"/>
              <a:t> </a:t>
            </a:r>
            <a:r>
              <a:rPr lang="bg-BG" dirty="0"/>
              <a:t>Плюс</a:t>
            </a:r>
            <a:r>
              <a:rPr dirty="0"/>
              <a:t>: </a:t>
            </a:r>
            <a:r>
              <a:rPr dirty="0" err="1"/>
              <a:t>системный</a:t>
            </a:r>
            <a:r>
              <a:rPr dirty="0"/>
              <a:t> </a:t>
            </a:r>
            <a:r>
              <a:rPr dirty="0" err="1"/>
              <a:t>подход</a:t>
            </a:r>
            <a:r>
              <a:rPr dirty="0"/>
              <a:t> к </a:t>
            </a:r>
            <a:r>
              <a:rPr dirty="0" err="1"/>
              <a:t>детоксикации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61271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 err="1"/>
              <a:t>Токсин</a:t>
            </a:r>
            <a:r>
              <a:rPr lang="bg-BG" dirty="0" err="1"/>
              <a:t>ите</a:t>
            </a:r>
            <a:r>
              <a:rPr lang="bg-BG" dirty="0"/>
              <a:t> по същността си са отрова, която постъпва отвън или се образува вътре в организма.</a:t>
            </a:r>
            <a:endParaRPr dirty="0"/>
          </a:p>
          <a:p>
            <a:pPr defTabSz="914400">
              <a:defRPr sz="1200"/>
            </a:pPr>
            <a:r>
              <a:rPr lang="bg-BG" dirty="0"/>
              <a:t>Е</a:t>
            </a:r>
            <a:r>
              <a:rPr dirty="0" err="1"/>
              <a:t>кзотоксин</a:t>
            </a:r>
            <a:r>
              <a:rPr lang="bg-BG" dirty="0"/>
              <a:t>и</a:t>
            </a:r>
            <a:r>
              <a:rPr dirty="0"/>
              <a:t> — </a:t>
            </a:r>
            <a:r>
              <a:rPr dirty="0" err="1"/>
              <a:t>вредн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lang="bg-BG" dirty="0"/>
              <a:t> с</a:t>
            </a:r>
            <a:r>
              <a:rPr dirty="0"/>
              <a:t> </a:t>
            </a:r>
            <a:r>
              <a:rPr dirty="0" err="1"/>
              <a:t>химиче</a:t>
            </a:r>
            <a:r>
              <a:rPr lang="bg-BG" dirty="0"/>
              <a:t>н </a:t>
            </a:r>
            <a:r>
              <a:rPr dirty="0"/>
              <a:t>и </a:t>
            </a:r>
            <a:r>
              <a:rPr dirty="0" err="1"/>
              <a:t>природ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прои</a:t>
            </a:r>
            <a:r>
              <a:rPr lang="bg-BG" dirty="0"/>
              <a:t>з</a:t>
            </a:r>
            <a:r>
              <a:rPr dirty="0" err="1"/>
              <a:t>ход</a:t>
            </a:r>
            <a:r>
              <a:rPr dirty="0"/>
              <a:t>.</a:t>
            </a:r>
            <a:r>
              <a:rPr lang="bg-BG" dirty="0"/>
              <a:t> Те попадат в </a:t>
            </a:r>
            <a:r>
              <a:rPr lang="bg-BG" dirty="0" err="1"/>
              <a:t>организмъ</a:t>
            </a:r>
            <a:r>
              <a:rPr lang="bg-BG" dirty="0"/>
              <a:t> от външната среда</a:t>
            </a:r>
            <a:r>
              <a:rPr dirty="0"/>
              <a:t> с</a:t>
            </a:r>
            <a:r>
              <a:rPr lang="bg-BG" dirty="0" err="1"/>
              <a:t>ъс</a:t>
            </a:r>
            <a:r>
              <a:rPr lang="bg-BG" dirty="0"/>
              <a:t> замърсения от изгорели газове въздух</a:t>
            </a:r>
            <a:r>
              <a:rPr dirty="0"/>
              <a:t>, </a:t>
            </a:r>
            <a:r>
              <a:rPr dirty="0" err="1"/>
              <a:t>недостат</a:t>
            </a:r>
            <a:r>
              <a:rPr lang="bg-BG" dirty="0"/>
              <a:t>ъ</a:t>
            </a:r>
            <a:r>
              <a:rPr dirty="0" err="1"/>
              <a:t>чно</a:t>
            </a:r>
            <a:r>
              <a:rPr lang="bg-BG" dirty="0"/>
              <a:t> чистата питейна вода, вредната храна, </a:t>
            </a:r>
            <a:r>
              <a:rPr lang="bg-BG" dirty="0" err="1"/>
              <a:t>алкофол</a:t>
            </a:r>
            <a:r>
              <a:rPr lang="bg-BG" dirty="0"/>
              <a:t>, тютюнев дим и др.</a:t>
            </a:r>
            <a:endParaRPr dirty="0"/>
          </a:p>
          <a:p>
            <a:pPr defTabSz="914400">
              <a:defRPr sz="1200"/>
            </a:pPr>
            <a:r>
              <a:rPr dirty="0" err="1"/>
              <a:t>На</a:t>
            </a:r>
            <a:r>
              <a:rPr lang="bg-BG" dirty="0"/>
              <a:t>й-</a:t>
            </a:r>
            <a:r>
              <a:rPr dirty="0" err="1"/>
              <a:t>ра</a:t>
            </a:r>
            <a:r>
              <a:rPr lang="bg-BG" dirty="0" err="1"/>
              <a:t>зп</a:t>
            </a:r>
            <a:r>
              <a:rPr dirty="0" err="1"/>
              <a:t>ространен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причин</a:t>
            </a:r>
            <a:r>
              <a:rPr lang="bg-BG" dirty="0"/>
              <a:t>и</a:t>
            </a:r>
            <a:r>
              <a:rPr dirty="0"/>
              <a:t> и п</a:t>
            </a:r>
            <a:r>
              <a:rPr lang="bg-BG" dirty="0"/>
              <a:t>ъ</a:t>
            </a:r>
            <a:r>
              <a:rPr dirty="0"/>
              <a:t>т</a:t>
            </a:r>
            <a:r>
              <a:rPr lang="bg-BG" dirty="0" err="1"/>
              <a:t>ища</a:t>
            </a:r>
            <a:r>
              <a:rPr lang="bg-BG" dirty="0"/>
              <a:t> за постъпване на </a:t>
            </a:r>
            <a:r>
              <a:rPr lang="bg-BG" dirty="0" err="1"/>
              <a:t>екзотоксини</a:t>
            </a:r>
            <a:r>
              <a:rPr lang="bg-BG" dirty="0"/>
              <a:t> в организма са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bg-BG" dirty="0"/>
              <a:t>хранителни отравяния</a:t>
            </a:r>
            <a:r>
              <a:rPr dirty="0"/>
              <a:t> (</a:t>
            </a:r>
            <a:r>
              <a:rPr dirty="0" err="1"/>
              <a:t>токсин</a:t>
            </a:r>
            <a:r>
              <a:rPr lang="bg-BG" dirty="0"/>
              <a:t>и от</a:t>
            </a:r>
            <a:r>
              <a:rPr dirty="0"/>
              <a:t> </a:t>
            </a:r>
            <a:r>
              <a:rPr dirty="0" err="1"/>
              <a:t>микроб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нитрат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нитрит</a:t>
            </a:r>
            <a:r>
              <a:rPr lang="bg-BG" dirty="0"/>
              <a:t>и</a:t>
            </a:r>
            <a:r>
              <a:rPr dirty="0"/>
              <a:t>, т</a:t>
            </a:r>
            <a:r>
              <a:rPr lang="bg-BG" dirty="0"/>
              <a:t>е</a:t>
            </a:r>
            <a:r>
              <a:rPr dirty="0"/>
              <a:t>ж</a:t>
            </a:r>
            <a:r>
              <a:rPr lang="bg-BG" dirty="0" err="1"/>
              <a:t>ки</a:t>
            </a:r>
            <a:r>
              <a:rPr dirty="0"/>
              <a:t> </a:t>
            </a:r>
            <a:r>
              <a:rPr dirty="0" err="1"/>
              <a:t>метал</a:t>
            </a:r>
            <a:r>
              <a:rPr lang="bg-BG" dirty="0"/>
              <a:t>и </a:t>
            </a:r>
            <a:r>
              <a:rPr dirty="0"/>
              <a:t>и т.</a:t>
            </a:r>
            <a:r>
              <a:rPr lang="bg-BG" dirty="0"/>
              <a:t>н</a:t>
            </a:r>
            <a:r>
              <a:rPr dirty="0"/>
              <a:t>.);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bg-BG" dirty="0"/>
              <a:t>в</a:t>
            </a:r>
            <a:r>
              <a:rPr dirty="0"/>
              <a:t>д</a:t>
            </a:r>
            <a:r>
              <a:rPr lang="bg-BG" dirty="0" err="1"/>
              <a:t>ишване</a:t>
            </a:r>
            <a:r>
              <a:rPr lang="bg-BG" dirty="0"/>
              <a:t> на въздух</a:t>
            </a:r>
            <a:r>
              <a:rPr dirty="0"/>
              <a:t>, </a:t>
            </a:r>
            <a:r>
              <a:rPr dirty="0" err="1"/>
              <a:t>нас</a:t>
            </a:r>
            <a:r>
              <a:rPr lang="bg-BG" dirty="0" err="1"/>
              <a:t>итен</a:t>
            </a:r>
            <a:r>
              <a:rPr lang="bg-BG" dirty="0"/>
              <a:t> с</a:t>
            </a:r>
            <a:r>
              <a:rPr dirty="0"/>
              <a:t> </a:t>
            </a:r>
            <a:r>
              <a:rPr dirty="0" err="1"/>
              <a:t>вредни</a:t>
            </a:r>
            <a:r>
              <a:rPr dirty="0"/>
              <a:t> </a:t>
            </a:r>
            <a:r>
              <a:rPr dirty="0" err="1"/>
              <a:t>примеси</a:t>
            </a:r>
            <a:r>
              <a:rPr dirty="0"/>
              <a:t> (</a:t>
            </a:r>
            <a:r>
              <a:rPr dirty="0" err="1"/>
              <a:t>например</a:t>
            </a:r>
            <a:r>
              <a:rPr dirty="0"/>
              <a:t>, в</a:t>
            </a:r>
            <a:r>
              <a:rPr lang="bg-BG" dirty="0"/>
              <a:t> големите промишлени градове, на места с вредни </a:t>
            </a:r>
            <a:r>
              <a:rPr dirty="0" err="1"/>
              <a:t>производств</a:t>
            </a:r>
            <a:r>
              <a:rPr lang="bg-BG" dirty="0"/>
              <a:t>а</a:t>
            </a:r>
            <a:r>
              <a:rPr dirty="0"/>
              <a:t>, в </a:t>
            </a:r>
            <a:r>
              <a:rPr lang="bg-BG" dirty="0"/>
              <a:t>е</a:t>
            </a:r>
            <a:r>
              <a:rPr dirty="0" err="1"/>
              <a:t>кологически</a:t>
            </a:r>
            <a:r>
              <a:rPr dirty="0"/>
              <a:t> </a:t>
            </a:r>
            <a:r>
              <a:rPr dirty="0" err="1"/>
              <a:t>неблагоприятн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регион</a:t>
            </a:r>
            <a:r>
              <a:rPr lang="bg-BG" dirty="0"/>
              <a:t>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bg-BG" dirty="0"/>
              <a:t>употреба на прекомерни количества алкохол, лекарствена интоксикация</a:t>
            </a:r>
            <a:r>
              <a:rPr dirty="0"/>
              <a:t> (</a:t>
            </a:r>
            <a:r>
              <a:rPr dirty="0" err="1"/>
              <a:t>прием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препарат</a:t>
            </a:r>
            <a:r>
              <a:rPr lang="bg-BG" dirty="0"/>
              <a:t>и</a:t>
            </a:r>
            <a:r>
              <a:rPr dirty="0"/>
              <a:t>,</a:t>
            </a:r>
            <a:r>
              <a:rPr lang="bg-BG" dirty="0"/>
              <a:t> които съдържат токсични вещества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прием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лекарствен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lang="bg-BG" dirty="0"/>
              <a:t>а</a:t>
            </a:r>
            <a:r>
              <a:rPr dirty="0"/>
              <a:t> в</a:t>
            </a:r>
            <a:r>
              <a:rPr lang="bg-BG" dirty="0"/>
              <a:t>ъв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соки</a:t>
            </a:r>
            <a:r>
              <a:rPr dirty="0"/>
              <a:t> </a:t>
            </a:r>
            <a:r>
              <a:rPr dirty="0" err="1"/>
              <a:t>дози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-</a:t>
            </a:r>
            <a:r>
              <a:rPr lang="bg-BG" dirty="0"/>
              <a:t>в</a:t>
            </a:r>
            <a:r>
              <a:rPr dirty="0"/>
              <a:t>д</a:t>
            </a:r>
            <a:r>
              <a:rPr lang="bg-BG" dirty="0" err="1"/>
              <a:t>ишване</a:t>
            </a:r>
            <a:r>
              <a:rPr lang="bg-BG" dirty="0"/>
              <a:t> на  химикали от битовата химия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Е</a:t>
            </a:r>
            <a:r>
              <a:rPr dirty="0" err="1"/>
              <a:t>ндотоксин</a:t>
            </a:r>
            <a:r>
              <a:rPr lang="bg-BG" dirty="0"/>
              <a:t>и</a:t>
            </a:r>
            <a:r>
              <a:rPr dirty="0"/>
              <a:t> — </a:t>
            </a:r>
            <a:r>
              <a:rPr dirty="0" err="1"/>
              <a:t>вредн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се образуват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 в </a:t>
            </a:r>
            <a:r>
              <a:rPr dirty="0" err="1"/>
              <a:t>процес</a:t>
            </a:r>
            <a:r>
              <a:rPr lang="bg-BG" dirty="0"/>
              <a:t>а на неговата жизнена дейност</a:t>
            </a:r>
            <a:r>
              <a:rPr dirty="0"/>
              <a:t>.</a:t>
            </a:r>
            <a:r>
              <a:rPr lang="bg-BG" dirty="0"/>
              <a:t> Освен това, образуването на </a:t>
            </a:r>
            <a:r>
              <a:rPr lang="bg-BG" dirty="0" err="1"/>
              <a:t>ендотоксини</a:t>
            </a:r>
            <a:r>
              <a:rPr lang="bg-BG" dirty="0"/>
              <a:t> протича </a:t>
            </a:r>
            <a:r>
              <a:rPr dirty="0"/>
              <a:t> </a:t>
            </a:r>
            <a:r>
              <a:rPr dirty="0" err="1"/>
              <a:t>постоянно</a:t>
            </a:r>
            <a:r>
              <a:rPr dirty="0"/>
              <a:t> и </a:t>
            </a:r>
            <a:r>
              <a:rPr dirty="0" err="1"/>
              <a:t>неза</a:t>
            </a:r>
            <a:r>
              <a:rPr lang="bg-BG" dirty="0" err="1"/>
              <a:t>бележимо</a:t>
            </a:r>
            <a:r>
              <a:rPr dirty="0"/>
              <a:t>: </a:t>
            </a:r>
            <a:r>
              <a:rPr dirty="0" err="1"/>
              <a:t>ден</a:t>
            </a:r>
            <a:r>
              <a:rPr lang="bg-BG" dirty="0"/>
              <a:t> след ден</a:t>
            </a:r>
            <a:r>
              <a:rPr dirty="0"/>
              <a:t>, </a:t>
            </a:r>
            <a:r>
              <a:rPr dirty="0" err="1"/>
              <a:t>минута</a:t>
            </a:r>
            <a:r>
              <a:rPr dirty="0"/>
              <a:t> </a:t>
            </a:r>
            <a:r>
              <a:rPr lang="bg-BG" dirty="0"/>
              <a:t>след</a:t>
            </a:r>
            <a:r>
              <a:rPr dirty="0"/>
              <a:t> </a:t>
            </a:r>
            <a:r>
              <a:rPr dirty="0" err="1"/>
              <a:t>минут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без</a:t>
            </a:r>
            <a:r>
              <a:rPr lang="bg-BG" dirty="0"/>
              <a:t> прекъсване</a:t>
            </a:r>
            <a:r>
              <a:rPr dirty="0"/>
              <a:t>. </a:t>
            </a:r>
            <a:r>
              <a:rPr dirty="0" err="1"/>
              <a:t>Вс</a:t>
            </a:r>
            <a:r>
              <a:rPr lang="bg-BG" dirty="0" err="1"/>
              <a:t>ичко</a:t>
            </a:r>
            <a:r>
              <a:rPr lang="bg-BG" dirty="0"/>
              <a:t> това води до това, че с времето </a:t>
            </a:r>
            <a:r>
              <a:rPr lang="bg-BG" dirty="0" err="1"/>
              <a:t>ендотоксините</a:t>
            </a:r>
            <a:r>
              <a:rPr lang="bg-BG"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усп</a:t>
            </a:r>
            <a:r>
              <a:rPr lang="bg-BG" dirty="0" err="1"/>
              <a:t>яват</a:t>
            </a:r>
            <a:r>
              <a:rPr lang="bg-BG" dirty="0"/>
              <a:t> напълно да се изведат от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и </a:t>
            </a:r>
            <a:r>
              <a:rPr lang="bg-BG" dirty="0"/>
              <a:t>се натрупват в него</a:t>
            </a:r>
            <a:r>
              <a:rPr dirty="0"/>
              <a:t>. В </a:t>
            </a:r>
            <a:r>
              <a:rPr dirty="0" err="1"/>
              <a:t>резултат</a:t>
            </a:r>
            <a:r>
              <a:rPr lang="bg-BG" dirty="0"/>
              <a:t> на това се развиват </a:t>
            </a:r>
            <a:r>
              <a:rPr dirty="0" err="1"/>
              <a:t>мног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сер</a:t>
            </a:r>
            <a:r>
              <a:rPr lang="bg-BG" dirty="0" err="1"/>
              <a:t>ио</a:t>
            </a:r>
            <a:r>
              <a:rPr dirty="0" err="1"/>
              <a:t>зн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r>
              <a:rPr dirty="0"/>
              <a:t>: </a:t>
            </a:r>
            <a:r>
              <a:rPr lang="bg-BG" dirty="0"/>
              <a:t>бъбречно каменна болест</a:t>
            </a:r>
            <a:r>
              <a:rPr dirty="0"/>
              <a:t>, </a:t>
            </a:r>
            <a:r>
              <a:rPr dirty="0" err="1"/>
              <a:t>боле</a:t>
            </a:r>
            <a:r>
              <a:rPr lang="bg-BG" dirty="0" err="1"/>
              <a:t>ст</a:t>
            </a:r>
            <a:r>
              <a:rPr dirty="0"/>
              <a:t>и</a:t>
            </a:r>
            <a:r>
              <a:rPr lang="bg-BG" dirty="0"/>
              <a:t> на</a:t>
            </a:r>
            <a:r>
              <a:rPr dirty="0"/>
              <a:t> д</a:t>
            </a:r>
            <a:r>
              <a:rPr lang="bg-BG" dirty="0"/>
              <a:t>и</a:t>
            </a:r>
            <a:r>
              <a:rPr dirty="0" err="1"/>
              <a:t>хателн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, с</a:t>
            </a:r>
            <a:r>
              <a:rPr lang="bg-BG" dirty="0"/>
              <a:t>ъ</a:t>
            </a:r>
            <a:r>
              <a:rPr dirty="0" err="1"/>
              <a:t>рдечно</a:t>
            </a:r>
            <a:r>
              <a:rPr dirty="0"/>
              <a:t>-с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ови</a:t>
            </a:r>
            <a:r>
              <a:rPr dirty="0"/>
              <a:t>, а</a:t>
            </a:r>
            <a:r>
              <a:rPr lang="bg-BG" dirty="0"/>
              <a:t>в</a:t>
            </a:r>
            <a:r>
              <a:rPr dirty="0" err="1"/>
              <a:t>тоимунн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r>
              <a:rPr dirty="0"/>
              <a:t>, </a:t>
            </a:r>
            <a:r>
              <a:rPr lang="bg-BG" dirty="0"/>
              <a:t>затлъстяване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 err="1"/>
              <a:t>Особенно</a:t>
            </a:r>
            <a:r>
              <a:rPr dirty="0"/>
              <a:t> </a:t>
            </a:r>
            <a:r>
              <a:rPr dirty="0" err="1"/>
              <a:t>много</a:t>
            </a:r>
            <a:r>
              <a:rPr dirty="0"/>
              <a:t> </a:t>
            </a:r>
            <a:r>
              <a:rPr dirty="0" err="1"/>
              <a:t>эндотоксинов</a:t>
            </a:r>
            <a:r>
              <a:rPr dirty="0"/>
              <a:t> </a:t>
            </a:r>
            <a:r>
              <a:rPr dirty="0" err="1"/>
              <a:t>появляется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нарушениях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дисбактериозе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заболеваниях</a:t>
            </a:r>
            <a:r>
              <a:rPr dirty="0"/>
              <a:t> </a:t>
            </a:r>
            <a:r>
              <a:rPr dirty="0" err="1"/>
              <a:t>печени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заболеваниях</a:t>
            </a:r>
            <a:r>
              <a:rPr dirty="0"/>
              <a:t> </a:t>
            </a:r>
            <a:r>
              <a:rPr dirty="0" err="1"/>
              <a:t>верхних</a:t>
            </a:r>
            <a:r>
              <a:rPr dirty="0"/>
              <a:t> </a:t>
            </a:r>
            <a:r>
              <a:rPr dirty="0" err="1"/>
              <a:t>дыхательных</a:t>
            </a:r>
            <a:r>
              <a:rPr dirty="0"/>
              <a:t> </a:t>
            </a:r>
            <a:r>
              <a:rPr dirty="0" err="1"/>
              <a:t>путей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пародонтите</a:t>
            </a:r>
            <a:r>
              <a:rPr dirty="0"/>
              <a:t>, </a:t>
            </a:r>
            <a:r>
              <a:rPr dirty="0" err="1"/>
              <a:t>пародонтозе</a:t>
            </a:r>
            <a:r>
              <a:rPr dirty="0"/>
              <a:t>, </a:t>
            </a:r>
            <a:r>
              <a:rPr dirty="0" err="1"/>
              <a:t>гингивите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заболеваниях</a:t>
            </a:r>
            <a:r>
              <a:rPr dirty="0"/>
              <a:t> </a:t>
            </a:r>
            <a:r>
              <a:rPr dirty="0" err="1"/>
              <a:t>почек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аллергиях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dirty="0" err="1"/>
              <a:t>стрессе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9484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80%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токси</a:t>
            </a:r>
            <a:r>
              <a:rPr lang="bg-BG" dirty="0" err="1"/>
              <a:t>ните</a:t>
            </a:r>
            <a:r>
              <a:rPr lang="bg-BG" dirty="0"/>
              <a:t> са водоразтворими</a:t>
            </a:r>
            <a:r>
              <a:rPr dirty="0"/>
              <a:t> (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</a:t>
            </a:r>
            <a:r>
              <a:rPr lang="bg-BG" dirty="0"/>
              <a:t>а</a:t>
            </a:r>
            <a:r>
              <a:rPr dirty="0" err="1"/>
              <a:t>рят</a:t>
            </a:r>
            <a:r>
              <a:rPr lang="bg-BG" dirty="0"/>
              <a:t> </a:t>
            </a:r>
            <a:r>
              <a:rPr dirty="0"/>
              <a:t>с</a:t>
            </a:r>
            <a:r>
              <a:rPr lang="bg-BG" dirty="0"/>
              <a:t>е</a:t>
            </a:r>
            <a:r>
              <a:rPr dirty="0"/>
              <a:t> в</a:t>
            </a:r>
            <a:r>
              <a:rPr lang="bg-BG" dirty="0"/>
              <a:t>ъв</a:t>
            </a:r>
            <a:r>
              <a:rPr dirty="0"/>
              <a:t> </a:t>
            </a:r>
            <a:r>
              <a:rPr dirty="0" err="1"/>
              <a:t>вод</a:t>
            </a:r>
            <a:r>
              <a:rPr lang="bg-BG" dirty="0"/>
              <a:t>а</a:t>
            </a:r>
            <a:r>
              <a:rPr dirty="0"/>
              <a:t>), а 20% – </a:t>
            </a:r>
            <a:r>
              <a:rPr lang="bg-BG" dirty="0" err="1"/>
              <a:t>мастноразтворими</a:t>
            </a:r>
            <a:r>
              <a:rPr dirty="0"/>
              <a:t> (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</a:t>
            </a:r>
            <a:r>
              <a:rPr lang="bg-BG" dirty="0"/>
              <a:t>а</a:t>
            </a:r>
            <a:r>
              <a:rPr dirty="0" err="1"/>
              <a:t>рят</a:t>
            </a:r>
            <a:r>
              <a:rPr lang="bg-BG" dirty="0"/>
              <a:t> </a:t>
            </a:r>
            <a:r>
              <a:rPr dirty="0"/>
              <a:t>с</a:t>
            </a:r>
            <a:r>
              <a:rPr lang="bg-BG" dirty="0"/>
              <a:t>е</a:t>
            </a:r>
            <a:r>
              <a:rPr dirty="0"/>
              <a:t> в </a:t>
            </a:r>
            <a:r>
              <a:rPr dirty="0" err="1"/>
              <a:t>прис</a:t>
            </a:r>
            <a:r>
              <a:rPr lang="bg-BG" dirty="0" err="1"/>
              <a:t>ъс</a:t>
            </a:r>
            <a:r>
              <a:rPr dirty="0"/>
              <a:t>т</a:t>
            </a:r>
            <a:r>
              <a:rPr lang="bg-BG" dirty="0" err="1"/>
              <a:t>вието</a:t>
            </a:r>
            <a:r>
              <a:rPr lang="bg-BG" dirty="0"/>
              <a:t> на мазнини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dirty="0"/>
              <a:t>В </a:t>
            </a:r>
            <a:r>
              <a:rPr dirty="0" err="1"/>
              <a:t>процес</a:t>
            </a:r>
            <a:r>
              <a:rPr lang="bg-BG" dirty="0"/>
              <a:t>а на извеждане на водоразтворимите токсини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lang="bg-BG" dirty="0"/>
              <a:t>на първо място са задействани бъбреците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bg-BG" dirty="0" err="1"/>
              <a:t>Мастноразтворимите</a:t>
            </a:r>
            <a:r>
              <a:rPr lang="bg-BG" dirty="0"/>
              <a:t> токсини се извеждат от организма</a:t>
            </a:r>
            <a:r>
              <a:rPr dirty="0"/>
              <a:t> </a:t>
            </a:r>
            <a:r>
              <a:rPr dirty="0" err="1"/>
              <a:t>основно</a:t>
            </a:r>
            <a:r>
              <a:rPr lang="bg-BG" dirty="0"/>
              <a:t> чрез черния дроб</a:t>
            </a:r>
            <a:r>
              <a:rPr dirty="0"/>
              <a:t> – </a:t>
            </a:r>
            <a:r>
              <a:rPr dirty="0" err="1"/>
              <a:t>орган</a:t>
            </a:r>
            <a:r>
              <a:rPr lang="bg-BG" dirty="0" err="1"/>
              <a:t>ът</a:t>
            </a:r>
            <a:r>
              <a:rPr lang="bg-BG" dirty="0"/>
              <a:t>, който отделя жлъчката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0953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/>
              <a:t>Ако </a:t>
            </a:r>
            <a:r>
              <a:rPr dirty="0" err="1"/>
              <a:t>главн</a:t>
            </a:r>
            <a:r>
              <a:rPr lang="bg-BG" dirty="0" err="1"/>
              <a:t>ит</a:t>
            </a:r>
            <a:r>
              <a:rPr dirty="0"/>
              <a:t>е </a:t>
            </a:r>
            <a:r>
              <a:rPr dirty="0" err="1"/>
              <a:t>орган</a:t>
            </a:r>
            <a:r>
              <a:rPr lang="bg-BG" dirty="0"/>
              <a:t>и на отделителната система</a:t>
            </a:r>
            <a:r>
              <a:rPr dirty="0"/>
              <a:t> (</a:t>
            </a:r>
            <a:r>
              <a:rPr lang="bg-BG" dirty="0"/>
              <a:t>бъбреци</a:t>
            </a:r>
            <a:r>
              <a:rPr dirty="0"/>
              <a:t> и</a:t>
            </a:r>
            <a:r>
              <a:rPr lang="bg-BG" dirty="0"/>
              <a:t> черен дроб</a:t>
            </a:r>
            <a:r>
              <a:rPr dirty="0"/>
              <a:t>) </a:t>
            </a:r>
            <a:r>
              <a:rPr dirty="0" err="1"/>
              <a:t>не</a:t>
            </a:r>
            <a:r>
              <a:rPr lang="bg-BG" dirty="0"/>
              <a:t> се справят </a:t>
            </a:r>
            <a:r>
              <a:rPr dirty="0"/>
              <a:t>с</a:t>
            </a:r>
            <a:r>
              <a:rPr lang="bg-BG" dirty="0"/>
              <a:t> извеждането на токсините</a:t>
            </a:r>
            <a:r>
              <a:rPr dirty="0"/>
              <a:t>,</a:t>
            </a:r>
            <a:r>
              <a:rPr lang="bg-BG" dirty="0"/>
              <a:t> те са разпространяват в целия организъм</a:t>
            </a:r>
            <a:r>
              <a:rPr dirty="0"/>
              <a:t> и</a:t>
            </a:r>
            <a:r>
              <a:rPr lang="bg-BG" dirty="0"/>
              <a:t> действат </a:t>
            </a:r>
            <a:r>
              <a:rPr dirty="0" err="1"/>
              <a:t>негативно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 err="1"/>
              <a:t>уши</a:t>
            </a:r>
            <a:r>
              <a:rPr dirty="0"/>
              <a:t>, г</a:t>
            </a:r>
            <a:r>
              <a:rPr lang="bg-BG" dirty="0"/>
              <a:t>ъ</a:t>
            </a:r>
            <a:r>
              <a:rPr dirty="0" err="1"/>
              <a:t>рло</a:t>
            </a:r>
            <a:r>
              <a:rPr dirty="0"/>
              <a:t>, </a:t>
            </a:r>
            <a:r>
              <a:rPr dirty="0" err="1"/>
              <a:t>нос</a:t>
            </a:r>
            <a:r>
              <a:rPr dirty="0"/>
              <a:t>, </a:t>
            </a:r>
            <a:r>
              <a:rPr dirty="0" err="1"/>
              <a:t>трахе</a:t>
            </a:r>
            <a:r>
              <a:rPr lang="bg-BG" dirty="0"/>
              <a:t>я</a:t>
            </a:r>
            <a:r>
              <a:rPr dirty="0"/>
              <a:t>, </a:t>
            </a:r>
            <a:r>
              <a:rPr dirty="0" err="1"/>
              <a:t>бронхи</a:t>
            </a:r>
            <a:r>
              <a:rPr dirty="0"/>
              <a:t>, </a:t>
            </a:r>
            <a:r>
              <a:rPr lang="bg-BG" dirty="0"/>
              <a:t>бели дробове</a:t>
            </a:r>
            <a:r>
              <a:rPr dirty="0"/>
              <a:t> (</a:t>
            </a:r>
            <a:r>
              <a:rPr dirty="0" err="1"/>
              <a:t>резултат</a:t>
            </a:r>
            <a:r>
              <a:rPr dirty="0"/>
              <a:t> — </a:t>
            </a:r>
            <a:r>
              <a:rPr lang="bg-BG" dirty="0"/>
              <a:t>УНГ</a:t>
            </a:r>
            <a:r>
              <a:rPr dirty="0"/>
              <a:t>-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r>
              <a:rPr dirty="0"/>
              <a:t>, </a:t>
            </a:r>
            <a:r>
              <a:rPr dirty="0" err="1"/>
              <a:t>астма</a:t>
            </a:r>
            <a:r>
              <a:rPr dirty="0"/>
              <a:t>, </a:t>
            </a:r>
            <a:r>
              <a:rPr dirty="0" err="1"/>
              <a:t>алергия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 err="1"/>
              <a:t>кож</a:t>
            </a:r>
            <a:r>
              <a:rPr lang="bg-BG" dirty="0"/>
              <a:t>а</a:t>
            </a:r>
            <a:r>
              <a:rPr dirty="0"/>
              <a:t>,</a:t>
            </a:r>
            <a:r>
              <a:rPr lang="bg-BG" dirty="0"/>
              <a:t> коса</a:t>
            </a:r>
            <a:r>
              <a:rPr dirty="0"/>
              <a:t>, </a:t>
            </a:r>
            <a:r>
              <a:rPr dirty="0" err="1"/>
              <a:t>но</a:t>
            </a:r>
            <a:r>
              <a:rPr lang="bg-BG" dirty="0"/>
              <a:t>к</a:t>
            </a:r>
            <a:r>
              <a:rPr dirty="0" err="1"/>
              <a:t>ти</a:t>
            </a:r>
            <a:r>
              <a:rPr dirty="0"/>
              <a:t> (</a:t>
            </a:r>
            <a:r>
              <a:rPr dirty="0" err="1"/>
              <a:t>резултат</a:t>
            </a:r>
            <a:r>
              <a:rPr dirty="0"/>
              <a:t> –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r>
              <a:rPr lang="bg-BG" dirty="0"/>
              <a:t> на кожата</a:t>
            </a:r>
            <a:r>
              <a:rPr dirty="0"/>
              <a:t>, </a:t>
            </a:r>
            <a:r>
              <a:rPr dirty="0" err="1"/>
              <a:t>алергия</a:t>
            </a:r>
            <a:r>
              <a:rPr dirty="0"/>
              <a:t>, </a:t>
            </a:r>
            <a:r>
              <a:rPr lang="bg-BG" dirty="0"/>
              <a:t>у</a:t>
            </a:r>
            <a:r>
              <a:rPr dirty="0" err="1"/>
              <a:t>врежд</a:t>
            </a:r>
            <a:r>
              <a:rPr lang="bg-BG" dirty="0"/>
              <a:t>а</a:t>
            </a:r>
            <a:r>
              <a:rPr dirty="0" err="1"/>
              <a:t>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lang="bg-BG" dirty="0"/>
              <a:t>чупливата коса</a:t>
            </a:r>
            <a:r>
              <a:rPr dirty="0"/>
              <a:t> и </a:t>
            </a:r>
            <a:r>
              <a:rPr dirty="0" err="1"/>
              <a:t>но</a:t>
            </a:r>
            <a:r>
              <a:rPr lang="bg-BG" dirty="0"/>
              <a:t>к</a:t>
            </a:r>
            <a:r>
              <a:rPr dirty="0" err="1"/>
              <a:t>ти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 err="1"/>
              <a:t>кости</a:t>
            </a:r>
            <a:r>
              <a:rPr dirty="0"/>
              <a:t>, м</a:t>
            </a:r>
            <a:r>
              <a:rPr lang="bg-BG" dirty="0" err="1"/>
              <a:t>ускули</a:t>
            </a:r>
            <a:r>
              <a:rPr dirty="0"/>
              <a:t>,</a:t>
            </a:r>
            <a:r>
              <a:rPr lang="bg-BG" dirty="0"/>
              <a:t> връзки</a:t>
            </a:r>
            <a:r>
              <a:rPr dirty="0"/>
              <a:t> (</a:t>
            </a:r>
            <a:r>
              <a:rPr dirty="0" err="1"/>
              <a:t>резултат</a:t>
            </a:r>
            <a:r>
              <a:rPr dirty="0"/>
              <a:t> – </a:t>
            </a:r>
            <a:r>
              <a:rPr dirty="0" err="1"/>
              <a:t>отл</a:t>
            </a:r>
            <a:r>
              <a:rPr lang="bg-BG" dirty="0" err="1"/>
              <a:t>агане</a:t>
            </a:r>
            <a:r>
              <a:rPr lang="bg-BG" dirty="0"/>
              <a:t> на соли</a:t>
            </a:r>
            <a:r>
              <a:rPr dirty="0"/>
              <a:t>, </a:t>
            </a:r>
            <a:r>
              <a:rPr dirty="0" err="1"/>
              <a:t>артрит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артроз</a:t>
            </a:r>
            <a:r>
              <a:rPr lang="bg-BG" dirty="0"/>
              <a:t>и</a:t>
            </a:r>
            <a:r>
              <a:rPr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xmlns="" val="19224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2" name="Shape 5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bg-BG" dirty="0"/>
              <a:t>Защо се случва така</a:t>
            </a:r>
            <a:r>
              <a:rPr dirty="0"/>
              <a:t>?</a:t>
            </a:r>
            <a:endParaRPr lang="bg-BG" dirty="0"/>
          </a:p>
          <a:p>
            <a:pPr defTabSz="914400">
              <a:defRPr sz="1200"/>
            </a:pPr>
            <a:r>
              <a:rPr lang="bg-BG" dirty="0"/>
              <a:t>Първо</a:t>
            </a:r>
            <a:r>
              <a:rPr dirty="0"/>
              <a:t>,</a:t>
            </a:r>
            <a:r>
              <a:rPr lang="bg-BG" dirty="0"/>
              <a:t> </a:t>
            </a:r>
            <a:r>
              <a:rPr lang="bg-BG" dirty="0" err="1"/>
              <a:t>мастноразтворимите</a:t>
            </a:r>
            <a:r>
              <a:rPr lang="bg-BG" dirty="0"/>
              <a:t> токсини по-често се образуват при проблеми в работата на органите на отделителната система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/>
              <a:t>— </a:t>
            </a:r>
            <a:r>
              <a:rPr dirty="0" err="1"/>
              <a:t>Дисфункция</a:t>
            </a:r>
            <a:r>
              <a:rPr lang="bg-BG" dirty="0"/>
              <a:t>та на черния дроб нарушава естественото извеждане на </a:t>
            </a:r>
            <a:r>
              <a:rPr lang="bg-BG" dirty="0" err="1"/>
              <a:t>мастноразтворимите</a:t>
            </a:r>
            <a:r>
              <a:rPr lang="bg-BG" dirty="0"/>
              <a:t> токсини от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/>
              <a:t>— </a:t>
            </a:r>
            <a:r>
              <a:rPr lang="bg-BG" dirty="0"/>
              <a:t>Проблемите в работата на бъбреците водят до това, че водоразтворимите токсини се задържат в организма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Второ</a:t>
            </a:r>
            <a:r>
              <a:rPr dirty="0"/>
              <a:t>, </a:t>
            </a:r>
            <a:r>
              <a:rPr lang="bg-BG" dirty="0"/>
              <a:t>на образуването на </a:t>
            </a:r>
            <a:r>
              <a:rPr lang="bg-BG" dirty="0" err="1"/>
              <a:t>токтсините</a:t>
            </a:r>
            <a:r>
              <a:rPr lang="bg-BG" dirty="0"/>
              <a:t> в организма</a:t>
            </a:r>
            <a:r>
              <a:rPr dirty="0"/>
              <a:t> </a:t>
            </a:r>
            <a:r>
              <a:rPr dirty="0" err="1"/>
              <a:t>влия</a:t>
            </a:r>
            <a:r>
              <a:rPr lang="bg-BG" dirty="0"/>
              <a:t>я</a:t>
            </a:r>
            <a:r>
              <a:rPr dirty="0"/>
              <a:t>т </a:t>
            </a:r>
            <a:r>
              <a:rPr dirty="0" err="1"/>
              <a:t>различн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кологич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фактор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Трето</a:t>
            </a:r>
            <a:r>
              <a:rPr dirty="0"/>
              <a:t>,</a:t>
            </a:r>
            <a:r>
              <a:rPr lang="bg-BG" dirty="0"/>
              <a:t> към натрупването на токсини в организма може да се добави недостатъчната консумация на питейна вода</a:t>
            </a:r>
            <a:r>
              <a:rPr dirty="0"/>
              <a:t>! </a:t>
            </a:r>
            <a:r>
              <a:rPr dirty="0" err="1"/>
              <a:t>Именно</a:t>
            </a:r>
            <a:r>
              <a:rPr lang="bg-BG" dirty="0"/>
              <a:t> редовният режим на пиене на течности създава условия за разтваряне и извеждане на токсините с урината и потта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bg-BG" dirty="0"/>
              <a:t>Из</a:t>
            </a:r>
            <a:r>
              <a:rPr dirty="0" err="1"/>
              <a:t>вод</a:t>
            </a:r>
            <a:r>
              <a:rPr dirty="0"/>
              <a:t>:</a:t>
            </a:r>
            <a:r>
              <a:rPr lang="bg-BG" dirty="0"/>
              <a:t> трябва да помогнем на организма</a:t>
            </a:r>
            <a:r>
              <a:rPr dirty="0"/>
              <a:t> — </a:t>
            </a:r>
            <a:r>
              <a:rPr lang="bg-BG" dirty="0"/>
              <a:t>да създадем оптимални условия за максимално извеждане на токсините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62618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4" name="Shape 6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 err="1"/>
              <a:t>Мо</a:t>
            </a:r>
            <a:r>
              <a:rPr lang="bg-BG" dirty="0" err="1"/>
              <a:t>гат</a:t>
            </a:r>
            <a:r>
              <a:rPr lang="bg-BG" dirty="0"/>
              <a:t> да се определят седем етапа на</a:t>
            </a:r>
            <a:r>
              <a:rPr dirty="0"/>
              <a:t> </a:t>
            </a:r>
            <a:r>
              <a:rPr dirty="0" err="1"/>
              <a:t>интоксикаци</a:t>
            </a:r>
            <a:r>
              <a:rPr lang="bg-BG" dirty="0"/>
              <a:t>я</a:t>
            </a:r>
            <a:r>
              <a:rPr dirty="0"/>
              <a:t> (</a:t>
            </a:r>
            <a:r>
              <a:rPr dirty="0" err="1"/>
              <a:t>на</a:t>
            </a:r>
            <a:r>
              <a:rPr lang="bg-BG" dirty="0"/>
              <a:t>трупване на токсини</a:t>
            </a:r>
            <a:r>
              <a:rPr dirty="0"/>
              <a:t>)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В</a:t>
            </a:r>
            <a:r>
              <a:rPr lang="bg-BG" dirty="0"/>
              <a:t>ъ</a:t>
            </a:r>
            <a:r>
              <a:rPr dirty="0" err="1"/>
              <a:t>ншн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здр</a:t>
            </a:r>
            <a:r>
              <a:rPr lang="bg-BG" dirty="0"/>
              <a:t>а</a:t>
            </a:r>
            <a:r>
              <a:rPr dirty="0"/>
              <a:t>в</a:t>
            </a:r>
            <a:r>
              <a:rPr lang="bg-BG" dirty="0" err="1"/>
              <a:t>ият</a:t>
            </a:r>
            <a:r>
              <a:rPr lang="bg-BG" dirty="0"/>
              <a:t> човек</a:t>
            </a:r>
            <a:r>
              <a:rPr dirty="0"/>
              <a:t> </a:t>
            </a:r>
            <a:r>
              <a:rPr dirty="0" err="1"/>
              <a:t>чувств</a:t>
            </a:r>
            <a:r>
              <a:rPr lang="bg-BG" dirty="0"/>
              <a:t>а само обща умора</a:t>
            </a:r>
            <a:r>
              <a:rPr dirty="0"/>
              <a:t>.</a:t>
            </a:r>
            <a:r>
              <a:rPr lang="bg-BG" dirty="0"/>
              <a:t> Това е</a:t>
            </a:r>
            <a:r>
              <a:rPr dirty="0"/>
              <a:t> </a:t>
            </a:r>
            <a:r>
              <a:rPr dirty="0" err="1"/>
              <a:t>симптом</a:t>
            </a:r>
            <a:r>
              <a:rPr lang="bg-BG" dirty="0"/>
              <a:t> за започнала</a:t>
            </a:r>
            <a:r>
              <a:rPr dirty="0"/>
              <a:t> </a:t>
            </a:r>
            <a:r>
              <a:rPr dirty="0" err="1"/>
              <a:t>интоксикаци</a:t>
            </a:r>
            <a:r>
              <a:rPr lang="bg-BG" dirty="0"/>
              <a:t>я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(</a:t>
            </a:r>
            <a:r>
              <a:rPr dirty="0" err="1"/>
              <a:t>нарушение</a:t>
            </a:r>
            <a:r>
              <a:rPr lang="bg-BG" dirty="0"/>
              <a:t> на съня</a:t>
            </a:r>
            <a:r>
              <a:rPr dirty="0"/>
              <a:t>,</a:t>
            </a:r>
            <a:r>
              <a:rPr lang="bg-BG" dirty="0"/>
              <a:t> промени в</a:t>
            </a:r>
            <a:r>
              <a:rPr dirty="0"/>
              <a:t> </a:t>
            </a:r>
            <a:r>
              <a:rPr dirty="0" err="1"/>
              <a:t>настроени</a:t>
            </a:r>
            <a:r>
              <a:rPr lang="bg-BG" dirty="0"/>
              <a:t>ето</a:t>
            </a:r>
            <a:r>
              <a:rPr dirty="0"/>
              <a:t>,</a:t>
            </a:r>
            <a:r>
              <a:rPr lang="bg-BG" dirty="0"/>
              <a:t> главоболие</a:t>
            </a:r>
            <a:r>
              <a:rPr dirty="0"/>
              <a:t>,</a:t>
            </a:r>
            <a:r>
              <a:rPr lang="bg-BG" dirty="0"/>
              <a:t> умора</a:t>
            </a:r>
            <a:r>
              <a:rPr dirty="0"/>
              <a:t>, </a:t>
            </a:r>
            <a:r>
              <a:rPr dirty="0" err="1"/>
              <a:t>раздра</a:t>
            </a:r>
            <a:r>
              <a:rPr lang="bg-BG" dirty="0" err="1"/>
              <a:t>знителност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dirty="0" err="1"/>
              <a:t>Появ</a:t>
            </a:r>
            <a:r>
              <a:rPr lang="bg-BG" dirty="0" err="1"/>
              <a:t>яват</a:t>
            </a:r>
            <a:r>
              <a:rPr lang="bg-BG" dirty="0"/>
              <a:t> се болки в ставите и мускулите, които не се повлияват от обезболяващи средства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Кашл</a:t>
            </a:r>
            <a:r>
              <a:rPr lang="bg-BG" dirty="0" err="1"/>
              <a:t>ица</a:t>
            </a:r>
            <a:r>
              <a:rPr dirty="0"/>
              <a:t>,</a:t>
            </a:r>
            <a:r>
              <a:rPr lang="bg-BG" dirty="0"/>
              <a:t> сълзене от очите, хронична хрема, обриви по кожата</a:t>
            </a:r>
            <a:r>
              <a:rPr dirty="0"/>
              <a:t> (</a:t>
            </a:r>
            <a:r>
              <a:rPr dirty="0" err="1"/>
              <a:t>псориаз</a:t>
            </a:r>
            <a:r>
              <a:rPr lang="bg-BG" dirty="0" err="1"/>
              <a:t>ис</a:t>
            </a:r>
            <a:r>
              <a:rPr dirty="0"/>
              <a:t>, </a:t>
            </a:r>
            <a:r>
              <a:rPr lang="bg-BG" dirty="0"/>
              <a:t>е</a:t>
            </a:r>
            <a:r>
              <a:rPr dirty="0" err="1"/>
              <a:t>кзема</a:t>
            </a:r>
            <a:r>
              <a:rPr dirty="0"/>
              <a:t>, </a:t>
            </a:r>
            <a:r>
              <a:rPr lang="bg-BG" dirty="0"/>
              <a:t>уртикария</a:t>
            </a:r>
            <a:r>
              <a:rPr dirty="0"/>
              <a:t>), </a:t>
            </a:r>
            <a:r>
              <a:rPr lang="bg-BG" dirty="0"/>
              <a:t>сърбежи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Появ</a:t>
            </a:r>
            <a:r>
              <a:rPr lang="bg-BG" dirty="0"/>
              <a:t>а на бъбречно-</a:t>
            </a:r>
            <a:r>
              <a:rPr lang="bg-BG" dirty="0" err="1"/>
              <a:t>къменна</a:t>
            </a:r>
            <a:r>
              <a:rPr lang="bg-BG" dirty="0"/>
              <a:t> и жлъчно-каменна болест, </a:t>
            </a:r>
            <a:r>
              <a:rPr dirty="0" err="1"/>
              <a:t>миома</a:t>
            </a:r>
            <a:r>
              <a:rPr dirty="0"/>
              <a:t>, </a:t>
            </a:r>
            <a:r>
              <a:rPr dirty="0" err="1"/>
              <a:t>аденом</a:t>
            </a:r>
            <a:r>
              <a:rPr dirty="0"/>
              <a:t>, </a:t>
            </a:r>
            <a:r>
              <a:rPr dirty="0" err="1"/>
              <a:t>кист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папил</a:t>
            </a:r>
            <a:r>
              <a:rPr lang="bg-BG" dirty="0"/>
              <a:t>о</a:t>
            </a:r>
            <a:r>
              <a:rPr dirty="0"/>
              <a:t>м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полип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тромбофлебит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Появ</a:t>
            </a:r>
            <a:r>
              <a:rPr lang="bg-BG" dirty="0" err="1"/>
              <a:t>яват</a:t>
            </a:r>
            <a:r>
              <a:rPr lang="bg-BG" dirty="0"/>
              <a:t> се болести, свързани с поразяване на съединителната тъкан на органите</a:t>
            </a:r>
            <a:r>
              <a:rPr dirty="0"/>
              <a:t>. </a:t>
            </a:r>
            <a:r>
              <a:rPr dirty="0" err="1"/>
              <a:t>Например</a:t>
            </a:r>
            <a:r>
              <a:rPr dirty="0"/>
              <a:t>, </a:t>
            </a:r>
            <a:r>
              <a:rPr lang="bg-BG" dirty="0"/>
              <a:t>заболявания на артериите, вените </a:t>
            </a:r>
            <a:r>
              <a:rPr dirty="0"/>
              <a:t>и </a:t>
            </a:r>
            <a:r>
              <a:rPr dirty="0" err="1"/>
              <a:t>лимф</a:t>
            </a:r>
            <a:r>
              <a:rPr lang="bg-BG" dirty="0" err="1"/>
              <a:t>ните</a:t>
            </a:r>
            <a:r>
              <a:rPr lang="bg-BG" dirty="0"/>
              <a:t> съдове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Пора</a:t>
            </a:r>
            <a:r>
              <a:rPr lang="bg-BG" dirty="0" err="1"/>
              <a:t>зява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централна</a:t>
            </a:r>
            <a:r>
              <a:rPr lang="bg-BG" dirty="0"/>
              <a:t>та</a:t>
            </a:r>
            <a:r>
              <a:rPr dirty="0"/>
              <a:t> и </a:t>
            </a:r>
            <a:r>
              <a:rPr dirty="0" err="1"/>
              <a:t>перифер</a:t>
            </a:r>
            <a:r>
              <a:rPr lang="bg-BG" dirty="0" err="1"/>
              <a:t>ната</a:t>
            </a:r>
            <a:r>
              <a:rPr dirty="0"/>
              <a:t> </a:t>
            </a:r>
            <a:r>
              <a:rPr dirty="0" err="1"/>
              <a:t>нервна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. В </a:t>
            </a:r>
            <a:r>
              <a:rPr lang="bg-BG" dirty="0"/>
              <a:t>тези</a:t>
            </a:r>
            <a:r>
              <a:rPr dirty="0"/>
              <a:t> </a:t>
            </a:r>
            <a:r>
              <a:rPr dirty="0" err="1"/>
              <a:t>случа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нер</a:t>
            </a:r>
            <a:r>
              <a:rPr lang="bg-BG" dirty="0"/>
              <a:t>я</a:t>
            </a:r>
            <a:r>
              <a:rPr dirty="0" err="1"/>
              <a:t>дко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наблюда</a:t>
            </a:r>
            <a:r>
              <a:rPr lang="bg-BG" dirty="0"/>
              <a:t>ват</a:t>
            </a:r>
            <a:r>
              <a:rPr dirty="0"/>
              <a:t> </a:t>
            </a:r>
            <a:r>
              <a:rPr dirty="0" err="1"/>
              <a:t>парали</a:t>
            </a:r>
            <a:r>
              <a:rPr lang="bg-BG" dirty="0"/>
              <a:t>з</a:t>
            </a:r>
            <a:r>
              <a:rPr dirty="0"/>
              <a:t>и, </a:t>
            </a:r>
            <a:r>
              <a:rPr lang="bg-BG" dirty="0"/>
              <a:t>множествена </a:t>
            </a:r>
            <a:r>
              <a:rPr dirty="0" err="1"/>
              <a:t>склероз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боле</a:t>
            </a:r>
            <a:r>
              <a:rPr lang="bg-BG" dirty="0" err="1"/>
              <a:t>ста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Бехтерев</a:t>
            </a:r>
            <a:r>
              <a:rPr dirty="0"/>
              <a:t>, </a:t>
            </a:r>
            <a:r>
              <a:rPr dirty="0" err="1"/>
              <a:t>паркинсон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 err="1"/>
              <a:t>Финал</a:t>
            </a:r>
            <a:r>
              <a:rPr lang="bg-BG" dirty="0" err="1"/>
              <a:t>ният</a:t>
            </a:r>
            <a:r>
              <a:rPr dirty="0"/>
              <a:t> </a:t>
            </a:r>
            <a:r>
              <a:rPr dirty="0" err="1"/>
              <a:t>стади</a:t>
            </a:r>
            <a:r>
              <a:rPr lang="bg-BG" dirty="0"/>
              <a:t>й се съпровожда с необратими заболявания</a:t>
            </a:r>
            <a:r>
              <a:rPr dirty="0"/>
              <a:t>, </a:t>
            </a:r>
            <a:r>
              <a:rPr dirty="0" err="1"/>
              <a:t>св</a:t>
            </a:r>
            <a:r>
              <a:rPr lang="bg-BG" dirty="0" err="1"/>
              <a:t>ър</a:t>
            </a:r>
            <a:r>
              <a:rPr dirty="0" err="1"/>
              <a:t>зани</a:t>
            </a:r>
            <a:r>
              <a:rPr dirty="0"/>
              <a:t> с </a:t>
            </a:r>
            <a:r>
              <a:rPr dirty="0" err="1"/>
              <a:t>разруш</a:t>
            </a:r>
            <a:r>
              <a:rPr lang="bg-BG" dirty="0" err="1"/>
              <a:t>аване</a:t>
            </a:r>
            <a:r>
              <a:rPr lang="bg-BG" dirty="0"/>
              <a:t> на клетките </a:t>
            </a:r>
            <a:r>
              <a:rPr dirty="0"/>
              <a:t>и т</a:t>
            </a:r>
            <a:r>
              <a:rPr lang="bg-BG" dirty="0"/>
              <a:t>ъ</a:t>
            </a:r>
            <a:r>
              <a:rPr dirty="0" err="1"/>
              <a:t>кан</a:t>
            </a:r>
            <a:r>
              <a:rPr lang="bg-BG" dirty="0" err="1"/>
              <a:t>ите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26454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— </a:t>
            </a:r>
            <a:r>
              <a:rPr dirty="0" err="1"/>
              <a:t>реалност</a:t>
            </a:r>
            <a:r>
              <a:rPr lang="bg-BG" dirty="0"/>
              <a:t> на съвременния живот</a:t>
            </a:r>
            <a:r>
              <a:rPr dirty="0"/>
              <a:t>.</a:t>
            </a:r>
            <a:r>
              <a:rPr lang="bg-BG" dirty="0"/>
              <a:t> Не е възможно да се защитим напълно от тях</a:t>
            </a:r>
            <a:r>
              <a:rPr dirty="0"/>
              <a:t>, </a:t>
            </a:r>
            <a:r>
              <a:rPr dirty="0" err="1"/>
              <a:t>но</a:t>
            </a:r>
            <a:r>
              <a:rPr lang="bg-BG" dirty="0"/>
              <a:t> от нас зависи да се намали попадането им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. </a:t>
            </a:r>
            <a:r>
              <a:rPr dirty="0" err="1"/>
              <a:t>Правилно</a:t>
            </a:r>
            <a:r>
              <a:rPr lang="bg-BG" dirty="0"/>
              <a:t>то </a:t>
            </a:r>
            <a:r>
              <a:rPr lang="bg-BG" dirty="0" err="1"/>
              <a:t>хранане</a:t>
            </a:r>
            <a:r>
              <a:rPr lang="bg-BG" dirty="0"/>
              <a:t>, здравословните навици, активността и достатъчния прием на </a:t>
            </a:r>
            <a:r>
              <a:rPr lang="bg-BG" dirty="0" err="1"/>
              <a:t>на</a:t>
            </a:r>
            <a:r>
              <a:rPr lang="bg-BG" dirty="0"/>
              <a:t> течности ще ни помогнат.</a:t>
            </a:r>
            <a:endParaRPr dirty="0"/>
          </a:p>
          <a:p>
            <a:pPr defTabSz="914400">
              <a:defRPr sz="1200"/>
            </a:pPr>
            <a:r>
              <a:rPr lang="bg-BG" dirty="0"/>
              <a:t>Най-важното е да се помогне на организма да се избави от продуктите от разграждането на протеините, мазнините и въглехидратите</a:t>
            </a:r>
            <a:r>
              <a:rPr dirty="0"/>
              <a:t> (</a:t>
            </a:r>
            <a:r>
              <a:rPr lang="bg-BG" dirty="0"/>
              <a:t>е</a:t>
            </a:r>
            <a:r>
              <a:rPr dirty="0" err="1"/>
              <a:t>ндотоксин</a:t>
            </a:r>
            <a:r>
              <a:rPr lang="bg-BG" dirty="0"/>
              <a:t>и</a:t>
            </a:r>
            <a:r>
              <a:rPr dirty="0"/>
              <a:t>),</a:t>
            </a:r>
            <a:r>
              <a:rPr lang="bg-BG" dirty="0"/>
              <a:t> както и от </a:t>
            </a:r>
            <a:r>
              <a:rPr lang="bg-BG" dirty="0" err="1"/>
              <a:t>екзотоксините</a:t>
            </a:r>
            <a:r>
              <a:rPr lang="bg-BG" dirty="0"/>
              <a:t>,</a:t>
            </a:r>
            <a:r>
              <a:rPr dirty="0"/>
              <a:t>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са</a:t>
            </a:r>
            <a:r>
              <a:rPr dirty="0"/>
              <a:t> </a:t>
            </a:r>
            <a:r>
              <a:rPr dirty="0" err="1"/>
              <a:t>неизбежн</a:t>
            </a:r>
            <a:r>
              <a:rPr lang="bg-BG" dirty="0"/>
              <a:t>и</a:t>
            </a:r>
            <a:r>
              <a:rPr dirty="0"/>
              <a:t> в </a:t>
            </a:r>
            <a:r>
              <a:rPr dirty="0" err="1"/>
              <a:t>условия</a:t>
            </a:r>
            <a:r>
              <a:rPr lang="bg-BG" dirty="0"/>
              <a:t>та на съвременния живот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3365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 err="1"/>
              <a:t>Владимир</a:t>
            </a:r>
            <a:r>
              <a:rPr dirty="0"/>
              <a:t> </a:t>
            </a:r>
            <a:r>
              <a:rPr dirty="0" err="1"/>
              <a:t>Матвеевич</a:t>
            </a:r>
            <a:r>
              <a:rPr dirty="0"/>
              <a:t> </a:t>
            </a:r>
            <a:r>
              <a:rPr dirty="0" err="1"/>
              <a:t>Подхомутников</a:t>
            </a:r>
            <a:r>
              <a:rPr dirty="0"/>
              <a:t>, </a:t>
            </a:r>
            <a:r>
              <a:rPr dirty="0" err="1"/>
              <a:t>доктор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медицински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наук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заслужен</a:t>
            </a:r>
            <a:r>
              <a:rPr lang="bg-BG" dirty="0"/>
              <a:t> лекар на Русия</a:t>
            </a:r>
            <a:r>
              <a:rPr dirty="0"/>
              <a:t>, </a:t>
            </a:r>
            <a:r>
              <a:rPr dirty="0" err="1"/>
              <a:t>професор</a:t>
            </a:r>
            <a:r>
              <a:rPr dirty="0"/>
              <a:t> и </a:t>
            </a:r>
            <a:r>
              <a:rPr dirty="0" err="1"/>
              <a:t>Ольга</a:t>
            </a:r>
            <a:r>
              <a:rPr dirty="0"/>
              <a:t> </a:t>
            </a:r>
            <a:r>
              <a:rPr dirty="0" err="1"/>
              <a:t>Валентиновна</a:t>
            </a:r>
            <a:r>
              <a:rPr dirty="0"/>
              <a:t> </a:t>
            </a:r>
            <a:r>
              <a:rPr dirty="0" err="1"/>
              <a:t>Подхомутникова</a:t>
            </a:r>
            <a:r>
              <a:rPr dirty="0"/>
              <a:t>, </a:t>
            </a:r>
            <a:r>
              <a:rPr dirty="0" err="1"/>
              <a:t>кандидат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медицински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наук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доцент</a:t>
            </a:r>
            <a:r>
              <a:rPr dirty="0"/>
              <a:t> —</a:t>
            </a:r>
          </a:p>
          <a:p>
            <a:pPr defTabSz="914400">
              <a:defRPr sz="1200"/>
            </a:pPr>
            <a:r>
              <a:rPr dirty="0" err="1"/>
              <a:t>Зл</a:t>
            </a:r>
            <a:r>
              <a:rPr lang="bg-BG" dirty="0"/>
              <a:t>а</a:t>
            </a:r>
            <a:r>
              <a:rPr dirty="0"/>
              <a:t>т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мастер</a:t>
            </a:r>
            <a:r>
              <a:rPr lang="bg-BG" dirty="0"/>
              <a:t>и на</a:t>
            </a:r>
            <a:r>
              <a:rPr dirty="0"/>
              <a:t> </a:t>
            </a:r>
            <a:r>
              <a:rPr dirty="0" err="1"/>
              <a:t>компани</a:t>
            </a:r>
            <a:r>
              <a:rPr lang="bg-BG" dirty="0"/>
              <a:t>я Корал Клуб</a:t>
            </a:r>
            <a:r>
              <a:rPr dirty="0"/>
              <a:t> и </a:t>
            </a:r>
            <a:r>
              <a:rPr dirty="0" err="1"/>
              <a:t>автор</a:t>
            </a:r>
            <a:r>
              <a:rPr lang="bg-BG" dirty="0"/>
              <a:t>и на</a:t>
            </a:r>
            <a:r>
              <a:rPr dirty="0"/>
              <a:t> </a:t>
            </a:r>
            <a:r>
              <a:rPr dirty="0" err="1"/>
              <a:t>уникалн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програм</a:t>
            </a:r>
            <a:r>
              <a:rPr lang="bg-BG" dirty="0"/>
              <a:t>и за</a:t>
            </a:r>
            <a:r>
              <a:rPr dirty="0"/>
              <a:t> </a:t>
            </a:r>
            <a:r>
              <a:rPr dirty="0" err="1"/>
              <a:t>детоксикаци</a:t>
            </a:r>
            <a:r>
              <a:rPr lang="bg-BG" dirty="0"/>
              <a:t>я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dirty="0"/>
              <a:t> и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 err="1"/>
              <a:t>Цел</a:t>
            </a:r>
            <a:r>
              <a:rPr lang="bg-BG" dirty="0"/>
              <a:t> на двете програми</a:t>
            </a:r>
            <a:r>
              <a:rPr dirty="0"/>
              <a:t> –</a:t>
            </a:r>
            <a:r>
              <a:rPr lang="bg-BG" dirty="0"/>
              <a:t> да се активира извеждането на натрупаните </a:t>
            </a:r>
            <a:r>
              <a:rPr lang="bg-BG" dirty="0" err="1"/>
              <a:t>водо</a:t>
            </a:r>
            <a:r>
              <a:rPr dirty="0"/>
              <a:t>- и </a:t>
            </a:r>
            <a:r>
              <a:rPr lang="bg-BG" dirty="0"/>
              <a:t> </a:t>
            </a:r>
            <a:r>
              <a:rPr lang="bg-BG" dirty="0" err="1"/>
              <a:t>мастноразтворими</a:t>
            </a:r>
            <a:r>
              <a:rPr lang="bg-BG"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и</a:t>
            </a:r>
            <a:r>
              <a:rPr lang="bg-BG" dirty="0"/>
              <a:t> да се помогне за възстановяване на загубените регулаторни механизми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268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19047" y="546750"/>
            <a:ext cx="21944256" cy="1061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980293" y="12466451"/>
            <a:ext cx="494917" cy="492499"/>
          </a:xfrm>
          <a:prstGeom prst="rect">
            <a:avLst/>
          </a:prstGeom>
          <a:ln w="12700">
            <a:miter lim="400000"/>
          </a:ln>
        </p:spPr>
        <p:txBody>
          <a:bodyPr wrap="none" lIns="85718" tIns="85718" rIns="85718" bIns="85718" anchor="ctr">
            <a:spAutoFit/>
          </a:bodyPr>
          <a:lstStyle>
            <a:lvl1pPr algn="r">
              <a:defRPr sz="2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transition spd="med"/>
  <p:txStyles>
    <p:titleStyle>
      <a:lvl1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709710" marR="0" indent="-601709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1382397" marR="0" indent="-842397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839996" marR="0" indent="-831996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2135999" marR="0" indent="-623999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505592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937592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69593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608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180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2" cy="1370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7855" y="11786451"/>
            <a:ext cx="2906337" cy="51124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1133857" y="3667552"/>
            <a:ext cx="12214702" cy="528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85718" tIns="85718" rIns="85718" bIns="85718">
            <a:spAutoFit/>
          </a:bodyPr>
          <a:lstStyle/>
          <a:p>
            <a:pPr>
              <a:lnSpc>
                <a:spcPct val="90000"/>
              </a:lnSpc>
              <a:defRPr sz="8400" b="1">
                <a:solidFill>
                  <a:srgbClr val="FFFFFF"/>
                </a:solidFill>
              </a:defRPr>
            </a:pPr>
            <a:r>
              <a:rPr lang="bg-BG" dirty="0"/>
              <a:t>Корал </a:t>
            </a:r>
            <a:r>
              <a:rPr lang="bg-BG" dirty="0" err="1"/>
              <a:t>Детокс</a:t>
            </a:r>
            <a:endParaRPr dirty="0"/>
          </a:p>
          <a:p>
            <a:pPr>
              <a:lnSpc>
                <a:spcPct val="90000"/>
              </a:lnSpc>
              <a:defRPr sz="8400" b="1">
                <a:solidFill>
                  <a:srgbClr val="FFFFFF"/>
                </a:solidFill>
              </a:defRPr>
            </a:pPr>
            <a:r>
              <a:rPr dirty="0"/>
              <a:t>и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endParaRPr dirty="0"/>
          </a:p>
          <a:p>
            <a:pPr>
              <a:lnSpc>
                <a:spcPct val="90000"/>
              </a:lnSpc>
              <a:defRPr sz="11200" b="1">
                <a:solidFill>
                  <a:srgbClr val="FFFFFF"/>
                </a:solidFill>
              </a:defRPr>
            </a:pPr>
            <a:endParaRPr dirty="0"/>
          </a:p>
          <a:p>
            <a:pPr>
              <a:defRPr sz="4000" b="1" cap="all">
                <a:solidFill>
                  <a:srgbClr val="FFFFFF"/>
                </a:solidFill>
              </a:defRPr>
            </a:pPr>
            <a:r>
              <a:rPr dirty="0" err="1"/>
              <a:t>актив</a:t>
            </a:r>
            <a:r>
              <a:rPr lang="bg-BG" dirty="0"/>
              <a:t>ИРАНЕ НА</a:t>
            </a:r>
            <a:r>
              <a:rPr dirty="0"/>
              <a:t> </a:t>
            </a:r>
            <a:r>
              <a:rPr dirty="0" err="1"/>
              <a:t>естествено</a:t>
            </a:r>
            <a:r>
              <a:rPr lang="bg-BG" dirty="0"/>
              <a:t>Т</a:t>
            </a:r>
            <a:r>
              <a:rPr dirty="0"/>
              <a:t>о</a:t>
            </a:r>
          </a:p>
          <a:p>
            <a:pPr>
              <a:defRPr sz="4000" b="1" cap="all">
                <a:solidFill>
                  <a:srgbClr val="FFFFFF"/>
                </a:solidFill>
              </a:defRPr>
            </a:pPr>
            <a:r>
              <a:rPr lang="bg-BG" dirty="0"/>
              <a:t>ПРЕЧИСТВАНЕ</a:t>
            </a:r>
            <a:r>
              <a:rPr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3054" y="2257161"/>
            <a:ext cx="8062546" cy="5092842"/>
          </a:xfrm>
          <a:prstGeom prst="rect">
            <a:avLst/>
          </a:prstGeom>
          <a:effectLst>
            <a:outerShdw blurRad="304800" dist="127000" dir="2700000" sx="102000" sy="102000" algn="tl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35299" y="4862195"/>
            <a:ext cx="6924255" cy="6924255"/>
          </a:xfrm>
          <a:prstGeom prst="rect">
            <a:avLst/>
          </a:prstGeom>
          <a:effectLst>
            <a:outerShdw blurRad="304800" dist="101600" dir="2700000" sx="102000" sy="102000" algn="ctr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imag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568"/>
            <a:ext cx="24384005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1914439" y="1060441"/>
            <a:ext cx="9133897" cy="322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dirty="0"/>
              <a:t>СИСТЕМ</a:t>
            </a:r>
            <a:r>
              <a:rPr lang="bg-BG" dirty="0"/>
              <a:t>ЕН</a:t>
            </a:r>
            <a:r>
              <a:rPr dirty="0"/>
              <a:t> ПОДХОД </a:t>
            </a:r>
          </a:p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bg-BG" dirty="0"/>
              <a:t>ЗА</a:t>
            </a:r>
            <a:r>
              <a:rPr dirty="0"/>
              <a:t> ДЕТОКСИКАЦИ</a:t>
            </a:r>
            <a:r>
              <a:rPr lang="bg-BG" dirty="0"/>
              <a:t>Я</a:t>
            </a:r>
            <a:r>
              <a:rPr dirty="0"/>
              <a:t> </a:t>
            </a:r>
          </a:p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bg-BG" dirty="0"/>
              <a:t>НА </a:t>
            </a:r>
            <a:r>
              <a:rPr dirty="0"/>
              <a:t>ОРГАНИЗМА</a:t>
            </a:r>
          </a:p>
        </p:txBody>
      </p:sp>
      <p:sp>
        <p:nvSpPr>
          <p:cNvPr id="630" name="Shape 630"/>
          <p:cNvSpPr/>
          <p:nvPr/>
        </p:nvSpPr>
        <p:spPr>
          <a:xfrm>
            <a:off x="1905324" y="4988271"/>
            <a:ext cx="9038081" cy="654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8EFFFC"/>
                </a:solidFill>
              </a:defRPr>
            </a:pPr>
            <a:r>
              <a:rPr lang="bg-BG" dirty="0"/>
              <a:t>Корал </a:t>
            </a:r>
            <a:r>
              <a:rPr lang="bg-BG" dirty="0" err="1"/>
              <a:t>Детокс</a:t>
            </a:r>
            <a:endParaRPr dirty="0"/>
          </a:p>
          <a:p>
            <a:pPr defTabSz="914400">
              <a:defRPr sz="3800" b="1" cap="all">
                <a:solidFill>
                  <a:srgbClr val="8EFFFC"/>
                </a:solidFill>
              </a:defRPr>
            </a:pPr>
            <a:r>
              <a:rPr dirty="0"/>
              <a:t>и </a:t>
            </a: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r>
              <a:rPr dirty="0"/>
              <a:t> — </a:t>
            </a:r>
          </a:p>
          <a:p>
            <a:pPr defTabSz="914400">
              <a:defRPr sz="3800" b="1">
                <a:solidFill>
                  <a:srgbClr val="FFFFFF"/>
                </a:solidFill>
              </a:defRPr>
            </a:pPr>
            <a:r>
              <a:rPr lang="bg-BG" dirty="0"/>
              <a:t>пакети</a:t>
            </a:r>
            <a:r>
              <a:rPr dirty="0"/>
              <a:t> </a:t>
            </a: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активи</a:t>
            </a:r>
            <a:r>
              <a:rPr lang="bg-BG" dirty="0" err="1"/>
              <a:t>ране</a:t>
            </a:r>
            <a:r>
              <a:rPr lang="bg-BG" dirty="0"/>
              <a:t> на извеждането на</a:t>
            </a:r>
            <a:r>
              <a:rPr dirty="0"/>
              <a:t> </a:t>
            </a:r>
            <a:r>
              <a:rPr dirty="0" err="1"/>
              <a:t>водо</a:t>
            </a:r>
            <a:r>
              <a:rPr dirty="0"/>
              <a:t>- и </a:t>
            </a:r>
            <a:r>
              <a:rPr lang="bg-BG" dirty="0" err="1"/>
              <a:t>мастноразтворими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  <a:p>
            <a:pPr defTabSz="914400">
              <a:defRPr b="1">
                <a:solidFill>
                  <a:srgbClr val="FFFFFF"/>
                </a:solidFill>
              </a:defRPr>
            </a:pP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dirty="0" err="1"/>
              <a:t>базов</a:t>
            </a:r>
            <a:r>
              <a:rPr dirty="0"/>
              <a:t> и 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ширен</a:t>
            </a:r>
            <a:r>
              <a:rPr lang="bg-BG" dirty="0"/>
              <a:t> пакет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lang="bg-BG" dirty="0"/>
              <a:t>а</a:t>
            </a:r>
            <a:r>
              <a:rPr dirty="0" err="1"/>
              <a:t>ктив</a:t>
            </a:r>
            <a:r>
              <a:rPr lang="bg-BG" dirty="0" err="1"/>
              <a:t>иране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естествен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механизм</a:t>
            </a:r>
            <a:r>
              <a:rPr lang="bg-BG" dirty="0"/>
              <a:t>и за</a:t>
            </a:r>
            <a:r>
              <a:rPr dirty="0"/>
              <a:t> </a:t>
            </a:r>
            <a:r>
              <a:rPr dirty="0" err="1"/>
              <a:t>детоксикаци</a:t>
            </a:r>
            <a:r>
              <a:rPr lang="bg-BG" dirty="0"/>
              <a:t>я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dirty="0" err="1"/>
              <a:t>концептуал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подход</a:t>
            </a:r>
            <a:r>
              <a:rPr dirty="0"/>
              <a:t> к</a:t>
            </a:r>
            <a:r>
              <a:rPr lang="bg-BG" dirty="0"/>
              <a:t>ъм</a:t>
            </a:r>
            <a:r>
              <a:rPr dirty="0"/>
              <a:t> </a:t>
            </a:r>
            <a:r>
              <a:rPr dirty="0" err="1"/>
              <a:t>здр</a:t>
            </a:r>
            <a:r>
              <a:rPr lang="bg-BG" dirty="0"/>
              <a:t>а</a:t>
            </a:r>
            <a:r>
              <a:rPr dirty="0"/>
              <a:t>в</a:t>
            </a:r>
            <a:r>
              <a:rPr lang="bg-BG" dirty="0"/>
              <a:t>ето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3054" y="2257161"/>
            <a:ext cx="8062546" cy="5092842"/>
          </a:xfrm>
          <a:prstGeom prst="rect">
            <a:avLst/>
          </a:prstGeom>
          <a:effectLst>
            <a:outerShdw blurRad="304800" dist="127000" dir="2700000" sx="102000" sy="102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35299" y="4862195"/>
            <a:ext cx="6924255" cy="6924255"/>
          </a:xfrm>
          <a:prstGeom prst="rect">
            <a:avLst/>
          </a:prstGeom>
          <a:effectLst>
            <a:outerShdw blurRad="304800" dist="101600" dir="2700000" sx="102000" sy="102000" algn="ctr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641"/>
          <p:cNvSpPr/>
          <p:nvPr/>
        </p:nvSpPr>
        <p:spPr>
          <a:xfrm>
            <a:off x="1914442" y="4337041"/>
            <a:ext cx="6599003" cy="1442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 defTabSz="914400">
              <a:defRPr sz="9000" b="1">
                <a:solidFill>
                  <a:srgbClr val="FFFFFF"/>
                </a:solidFill>
              </a:defRPr>
            </a:lvl1pPr>
          </a:lstStyle>
          <a:p>
            <a:r>
              <a:t>Coral Detox</a:t>
            </a:r>
          </a:p>
        </p:txBody>
      </p:sp>
      <p:sp>
        <p:nvSpPr>
          <p:cNvPr id="642" name="Shape 642"/>
          <p:cNvSpPr/>
          <p:nvPr/>
        </p:nvSpPr>
        <p:spPr>
          <a:xfrm>
            <a:off x="1905324" y="6409440"/>
            <a:ext cx="9038081" cy="251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dirty="0" err="1"/>
              <a:t>Актив</a:t>
            </a:r>
            <a:r>
              <a:rPr lang="bg-BG" dirty="0"/>
              <a:t>ИРАНЕ НА ИЗВЕЖДАНЕТО</a:t>
            </a:r>
            <a:r>
              <a:rPr dirty="0"/>
              <a:t> </a:t>
            </a:r>
            <a:r>
              <a:rPr lang="bg-BG" dirty="0"/>
              <a:t>НА</a:t>
            </a:r>
            <a:r>
              <a:rPr dirty="0"/>
              <a:t> </a:t>
            </a:r>
            <a:r>
              <a:rPr dirty="0" err="1"/>
              <a:t>водо</a:t>
            </a:r>
            <a:r>
              <a:rPr dirty="0"/>
              <a:t>- </a:t>
            </a:r>
          </a:p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dirty="0"/>
              <a:t>и </a:t>
            </a:r>
            <a:r>
              <a:rPr lang="bg-BG" dirty="0"/>
              <a:t>МАСТНО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/>
              <a:t>ИТЕ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9053" y="2121876"/>
            <a:ext cx="9141070" cy="9141070"/>
          </a:xfrm>
          <a:prstGeom prst="rect">
            <a:avLst/>
          </a:prstGeom>
          <a:effectLst>
            <a:outerShdw blurRad="558800" dist="165100" dir="2700000" sx="102000" sy="102000" algn="tl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647"/>
          <p:cNvSpPr/>
          <p:nvPr/>
        </p:nvSpPr>
        <p:spPr>
          <a:xfrm>
            <a:off x="1914442" y="1060443"/>
            <a:ext cx="6254131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t>Coral Detox</a:t>
            </a:r>
          </a:p>
        </p:txBody>
      </p:sp>
      <p:sp>
        <p:nvSpPr>
          <p:cNvPr id="648" name="Shape 648"/>
          <p:cNvSpPr/>
          <p:nvPr/>
        </p:nvSpPr>
        <p:spPr>
          <a:xfrm>
            <a:off x="1905324" y="3513840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За извеждане на</a:t>
            </a:r>
            <a:r>
              <a:rPr dirty="0"/>
              <a:t> </a:t>
            </a:r>
            <a:r>
              <a:rPr dirty="0" err="1">
                <a:solidFill>
                  <a:srgbClr val="9C1652"/>
                </a:solidFill>
              </a:rPr>
              <a:t>водора</a:t>
            </a:r>
            <a:r>
              <a:rPr lang="bg-BG" dirty="0">
                <a:solidFill>
                  <a:srgbClr val="9C1652"/>
                </a:solidFill>
              </a:rPr>
              <a:t>з</a:t>
            </a:r>
            <a:r>
              <a:rPr dirty="0" err="1">
                <a:solidFill>
                  <a:srgbClr val="9C1652"/>
                </a:solidFill>
              </a:rPr>
              <a:t>творим</a:t>
            </a:r>
            <a:r>
              <a:rPr lang="bg-BG" dirty="0" err="1">
                <a:solidFill>
                  <a:srgbClr val="9C1652"/>
                </a:solidFill>
              </a:rPr>
              <a:t>ите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649" name="Shape 649"/>
          <p:cNvSpPr/>
          <p:nvPr/>
        </p:nvSpPr>
        <p:spPr>
          <a:xfrm>
            <a:off x="13411525" y="3513840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 извеждане на</a:t>
            </a:r>
            <a:r>
              <a:rPr dirty="0"/>
              <a:t> </a:t>
            </a:r>
            <a:r>
              <a:rPr lang="bg-BG" dirty="0">
                <a:solidFill>
                  <a:srgbClr val="E23579"/>
                </a:solidFill>
              </a:rPr>
              <a:t>мастно</a:t>
            </a:r>
            <a:r>
              <a:rPr dirty="0" err="1">
                <a:solidFill>
                  <a:srgbClr val="E23579"/>
                </a:solidFill>
              </a:rPr>
              <a:t>ра</a:t>
            </a:r>
            <a:r>
              <a:rPr lang="bg-BG" dirty="0">
                <a:solidFill>
                  <a:srgbClr val="E23579"/>
                </a:solidFill>
              </a:rPr>
              <a:t>з</a:t>
            </a:r>
            <a:r>
              <a:rPr dirty="0" err="1">
                <a:solidFill>
                  <a:srgbClr val="E23579"/>
                </a:solidFill>
              </a:rPr>
              <a:t>твори</a:t>
            </a:r>
            <a:r>
              <a:rPr lang="bg-BG" dirty="0" err="1">
                <a:solidFill>
                  <a:srgbClr val="E23579"/>
                </a:solidFill>
              </a:rPr>
              <a:t>мите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650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8" y="5611583"/>
            <a:ext cx="4467698" cy="56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9935" y="5955965"/>
            <a:ext cx="4374841" cy="56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age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470" y="4902941"/>
            <a:ext cx="5525577" cy="717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2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716" y="6627226"/>
            <a:ext cx="2525378" cy="4756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Shape 658"/>
          <p:cNvSpPr/>
          <p:nvPr/>
        </p:nvSpPr>
        <p:spPr>
          <a:xfrm>
            <a:off x="1914441" y="1060443"/>
            <a:ext cx="5887816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Корал Майн</a:t>
            </a:r>
            <a:endParaRPr dirty="0"/>
          </a:p>
        </p:txBody>
      </p:sp>
      <p:sp>
        <p:nvSpPr>
          <p:cNvPr id="659" name="Shape 659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bg-BG" dirty="0"/>
              <a:t>За извеждане на</a:t>
            </a:r>
            <a:r>
              <a:rPr dirty="0"/>
              <a:t> </a:t>
            </a:r>
            <a:r>
              <a:rPr dirty="0" err="1"/>
              <a:t>водора</a:t>
            </a:r>
            <a:r>
              <a:rPr lang="bg-BG" dirty="0"/>
              <a:t>з</a:t>
            </a:r>
            <a:r>
              <a:rPr dirty="0" err="1"/>
              <a:t>твори</a:t>
            </a:r>
            <a:r>
              <a:rPr lang="bg-BG" dirty="0"/>
              <a:t>ми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660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745" y="2587818"/>
            <a:ext cx="6717425" cy="8540362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Shape 661"/>
          <p:cNvSpPr/>
          <p:nvPr/>
        </p:nvSpPr>
        <p:spPr>
          <a:xfrm>
            <a:off x="1905324" y="4885440"/>
            <a:ext cx="9038081" cy="506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Природ</a:t>
            </a:r>
            <a:r>
              <a:rPr lang="bg-BG" dirty="0" err="1"/>
              <a:t>ен</a:t>
            </a:r>
            <a:r>
              <a:rPr dirty="0"/>
              <a:t> </a:t>
            </a:r>
            <a:r>
              <a:rPr dirty="0" err="1"/>
              <a:t>минерал</a:t>
            </a:r>
            <a:r>
              <a:rPr lang="bg-BG" dirty="0"/>
              <a:t>е</a:t>
            </a:r>
            <a:r>
              <a:rPr dirty="0"/>
              <a:t>н</a:t>
            </a:r>
            <a:r>
              <a:rPr lang="bg-BG" dirty="0"/>
              <a:t> комплекс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реликтов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корал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bg-BG" dirty="0"/>
              <a:t>Помага за извеждане на</a:t>
            </a:r>
            <a:r>
              <a:rPr dirty="0"/>
              <a:t> </a:t>
            </a:r>
            <a:r>
              <a:rPr dirty="0" err="1"/>
              <a:t>водора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        </a:t>
            </a:r>
            <a:endParaRPr lang="bg-BG" dirty="0"/>
          </a:p>
          <a:p>
            <a:pPr marL="358" defTabSz="914400">
              <a:spcBef>
                <a:spcPts val="600"/>
              </a:spcBef>
              <a:buClr>
                <a:srgbClr val="F03A89"/>
              </a:buClr>
              <a:buSzPct val="150000"/>
              <a:defRPr b="1" spc="-1">
                <a:solidFill>
                  <a:srgbClr val="535353"/>
                </a:solidFill>
              </a:defRPr>
            </a:pPr>
            <a:r>
              <a:rPr dirty="0"/>
              <a:t>   и в</a:t>
            </a:r>
            <a:r>
              <a:rPr lang="bg-BG" dirty="0" err="1"/>
              <a:t>ъз</a:t>
            </a:r>
            <a:r>
              <a:rPr dirty="0" err="1"/>
              <a:t>станов</a:t>
            </a:r>
            <a:r>
              <a:rPr lang="bg-BG" dirty="0" err="1"/>
              <a:t>яване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саморегул</a:t>
            </a:r>
            <a:r>
              <a:rPr lang="bg-BG" dirty="0" err="1"/>
              <a:t>ацията</a:t>
            </a:r>
            <a:r>
              <a:rPr dirty="0"/>
              <a:t>            </a:t>
            </a:r>
            <a:r>
              <a:rPr lang="bg-BG" dirty="0"/>
              <a:t>     </a:t>
            </a:r>
          </a:p>
          <a:p>
            <a:pPr marL="358" defTabSz="914400">
              <a:spcBef>
                <a:spcPts val="600"/>
              </a:spcBef>
              <a:buClr>
                <a:srgbClr val="F03A89"/>
              </a:buClr>
              <a:buSzPct val="150000"/>
              <a:defRPr b="1" spc="-1">
                <a:solidFill>
                  <a:srgbClr val="535353"/>
                </a:solidFill>
              </a:defRPr>
            </a:pPr>
            <a:r>
              <a:rPr lang="bg-BG" dirty="0"/>
              <a:t>   </a:t>
            </a:r>
            <a:r>
              <a:rPr dirty="0"/>
              <a:t>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bg-BG" dirty="0"/>
              <a:t>Помага за активно</a:t>
            </a:r>
            <a:r>
              <a:rPr dirty="0"/>
              <a:t> д</a:t>
            </a:r>
            <a:r>
              <a:rPr lang="bg-BG" dirty="0"/>
              <a:t>ъ</a:t>
            </a:r>
            <a:r>
              <a:rPr dirty="0" err="1"/>
              <a:t>лголети</a:t>
            </a:r>
            <a:r>
              <a:rPr lang="bg-BG" dirty="0"/>
              <a:t>е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/>
        </p:nvSpPr>
        <p:spPr>
          <a:xfrm>
            <a:off x="1914442" y="1060443"/>
            <a:ext cx="2467088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H-500</a:t>
            </a:r>
          </a:p>
        </p:txBody>
      </p:sp>
      <p:sp>
        <p:nvSpPr>
          <p:cNvPr id="667" name="Shape 667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bg-BG" dirty="0"/>
              <a:t>ЗА ИЗВЕЖДАНЕ НА</a:t>
            </a:r>
            <a:r>
              <a:rPr dirty="0"/>
              <a:t> </a:t>
            </a:r>
            <a:r>
              <a:rPr dirty="0" err="1"/>
              <a:t>водора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668" name="Shape 668"/>
          <p:cNvSpPr/>
          <p:nvPr/>
        </p:nvSpPr>
        <p:spPr>
          <a:xfrm>
            <a:off x="1905324" y="4948940"/>
            <a:ext cx="9038081" cy="654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Мощ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антиоксидант</a:t>
            </a:r>
            <a:r>
              <a:rPr lang="bg-BG" dirty="0"/>
              <a:t> за</a:t>
            </a:r>
            <a:r>
              <a:rPr dirty="0"/>
              <a:t> </a:t>
            </a:r>
            <a:r>
              <a:rPr dirty="0" err="1"/>
              <a:t>не</a:t>
            </a:r>
            <a:r>
              <a:rPr lang="bg-BG" dirty="0"/>
              <a:t>у</a:t>
            </a:r>
            <a:r>
              <a:rPr dirty="0" err="1"/>
              <a:t>трализи</a:t>
            </a:r>
            <a:r>
              <a:rPr lang="bg-BG" dirty="0" err="1"/>
              <a:t>ране</a:t>
            </a:r>
            <a:r>
              <a:rPr dirty="0"/>
              <a:t> </a:t>
            </a:r>
            <a:r>
              <a:rPr lang="bg-BG" dirty="0"/>
              <a:t>на </a:t>
            </a:r>
            <a:r>
              <a:rPr dirty="0" err="1"/>
              <a:t>токсин</a:t>
            </a:r>
            <a:r>
              <a:rPr lang="bg-BG" dirty="0" err="1"/>
              <a:t>ите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Пре</a:t>
            </a:r>
            <a:r>
              <a:rPr lang="bg-BG" dirty="0" err="1"/>
              <a:t>дотвратява</a:t>
            </a:r>
            <a:r>
              <a:rPr dirty="0"/>
              <a:t> </a:t>
            </a:r>
            <a:r>
              <a:rPr dirty="0" err="1"/>
              <a:t>разрушително</a:t>
            </a:r>
            <a:r>
              <a:rPr lang="bg-BG" dirty="0"/>
              <a:t>то</a:t>
            </a:r>
            <a:r>
              <a:rPr dirty="0"/>
              <a:t> </a:t>
            </a:r>
            <a:r>
              <a:rPr dirty="0" err="1"/>
              <a:t>действи</a:t>
            </a:r>
            <a:r>
              <a:rPr lang="bg-BG" dirty="0"/>
              <a:t>е на</a:t>
            </a:r>
            <a:r>
              <a:rPr dirty="0"/>
              <a:t> </a:t>
            </a:r>
            <a:r>
              <a:rPr dirty="0" err="1"/>
              <a:t>свободн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радикал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Увелич</a:t>
            </a:r>
            <a:r>
              <a:rPr lang="bg-BG" dirty="0"/>
              <a:t>ава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нергий</a:t>
            </a:r>
            <a:r>
              <a:rPr lang="bg-BG" dirty="0" err="1"/>
              <a:t>ния</a:t>
            </a:r>
            <a:r>
              <a:rPr dirty="0"/>
              <a:t> </a:t>
            </a:r>
            <a:r>
              <a:rPr dirty="0" err="1"/>
              <a:t>потенциал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lang="bg-BG" dirty="0"/>
              <a:t>чрез</a:t>
            </a:r>
            <a:r>
              <a:rPr dirty="0"/>
              <a:t> </a:t>
            </a:r>
            <a:r>
              <a:rPr dirty="0" err="1"/>
              <a:t>стимулиран</a:t>
            </a:r>
            <a:r>
              <a:rPr lang="bg-BG" dirty="0"/>
              <a:t>е  изработването на клетъчна енергия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/>
              <a:t>В</a:t>
            </a:r>
            <a:r>
              <a:rPr lang="bg-BG" dirty="0" err="1"/>
              <a:t>ъз</a:t>
            </a:r>
            <a:r>
              <a:rPr dirty="0" err="1"/>
              <a:t>стан</a:t>
            </a:r>
            <a:r>
              <a:rPr lang="bg-BG" dirty="0"/>
              <a:t>о</a:t>
            </a:r>
            <a:r>
              <a:rPr dirty="0"/>
              <a:t>в</a:t>
            </a:r>
            <a:r>
              <a:rPr lang="bg-BG" dirty="0" err="1"/>
              <a:t>ява</a:t>
            </a:r>
            <a:r>
              <a:rPr dirty="0"/>
              <a:t> </a:t>
            </a:r>
            <a:r>
              <a:rPr dirty="0" err="1"/>
              <a:t>сил</a:t>
            </a:r>
            <a:r>
              <a:rPr lang="bg-BG" dirty="0" err="1"/>
              <a:t>ите</a:t>
            </a:r>
            <a:r>
              <a:rPr dirty="0"/>
              <a:t>, </a:t>
            </a:r>
            <a:r>
              <a:rPr dirty="0" err="1"/>
              <a:t>бодрост</a:t>
            </a:r>
            <a:r>
              <a:rPr lang="bg-BG" dirty="0"/>
              <a:t>та и </a:t>
            </a:r>
            <a:r>
              <a:rPr lang="bg-BG" dirty="0" err="1"/>
              <a:t>издържливостта</a:t>
            </a:r>
            <a:r>
              <a:rPr lang="bg-BG" dirty="0"/>
              <a:t>.</a:t>
            </a:r>
            <a:endParaRPr dirty="0"/>
          </a:p>
        </p:txBody>
      </p:sp>
      <p:pic>
        <p:nvPicPr>
          <p:cNvPr id="669" name="image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3042" y="2999239"/>
            <a:ext cx="4097801" cy="771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1914442" y="1060443"/>
            <a:ext cx="7474789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Корал Лецитин</a:t>
            </a:r>
            <a:endParaRPr dirty="0"/>
          </a:p>
        </p:txBody>
      </p:sp>
      <p:sp>
        <p:nvSpPr>
          <p:cNvPr id="675" name="Shape 675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bg-BG" dirty="0"/>
              <a:t>ЗА ИЗВЕЖДАНЕ НА</a:t>
            </a:r>
            <a:r>
              <a:rPr dirty="0"/>
              <a:t> </a:t>
            </a:r>
            <a:r>
              <a:rPr lang="bg-BG" dirty="0"/>
              <a:t>МАСТНОРАЗТВОРИМИТЕ ТОКСИНИ</a:t>
            </a:r>
            <a:endParaRPr dirty="0"/>
          </a:p>
        </p:txBody>
      </p:sp>
      <p:sp>
        <p:nvSpPr>
          <p:cNvPr id="676" name="Shape 676"/>
          <p:cNvSpPr/>
          <p:nvPr/>
        </p:nvSpPr>
        <p:spPr>
          <a:xfrm>
            <a:off x="1905324" y="4948940"/>
            <a:ext cx="9038081" cy="42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dirty="0"/>
              <a:t> </a:t>
            </a:r>
            <a:r>
              <a:rPr lang="bg-BG" dirty="0"/>
              <a:t>на </a:t>
            </a:r>
            <a:r>
              <a:rPr dirty="0" err="1"/>
              <a:t>природ</a:t>
            </a:r>
            <a:r>
              <a:rPr lang="bg-BG" dirty="0"/>
              <a:t>ни </a:t>
            </a:r>
            <a:r>
              <a:rPr dirty="0" err="1"/>
              <a:t>фосфолипид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sz="2000"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Защит</a:t>
            </a:r>
            <a:r>
              <a:rPr lang="bg-BG" dirty="0"/>
              <a:t>ава</a:t>
            </a:r>
            <a:r>
              <a:rPr dirty="0"/>
              <a:t> </a:t>
            </a:r>
            <a:r>
              <a:rPr dirty="0" err="1"/>
              <a:t>мембран</a:t>
            </a:r>
            <a:r>
              <a:rPr lang="bg-BG" dirty="0" err="1"/>
              <a:t>ите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клетк</a:t>
            </a:r>
            <a:r>
              <a:rPr lang="bg-BG" dirty="0" err="1"/>
              <a:t>ите</a:t>
            </a:r>
            <a:r>
              <a:rPr dirty="0"/>
              <a:t>                      </a:t>
            </a:r>
            <a:r>
              <a:rPr dirty="0" err="1"/>
              <a:t>от</a:t>
            </a:r>
            <a:r>
              <a:rPr dirty="0"/>
              <a:t> </a:t>
            </a:r>
            <a:r>
              <a:rPr lang="bg-BG" dirty="0"/>
              <a:t> уврежданията, причинени от </a:t>
            </a:r>
            <a:r>
              <a:rPr dirty="0" err="1"/>
              <a:t>токсини</a:t>
            </a:r>
            <a:r>
              <a:rPr lang="bg-BG" dirty="0"/>
              <a:t>те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Пом</a:t>
            </a:r>
            <a:r>
              <a:rPr lang="bg-BG" dirty="0"/>
              <a:t>а</a:t>
            </a:r>
            <a:r>
              <a:rPr dirty="0" err="1"/>
              <a:t>га</a:t>
            </a:r>
            <a:r>
              <a:rPr lang="bg-BG" dirty="0"/>
              <a:t> да се неутрализират и изведат токсините от организма</a:t>
            </a:r>
            <a:r>
              <a:rPr dirty="0"/>
              <a:t>.</a:t>
            </a:r>
          </a:p>
        </p:txBody>
      </p:sp>
      <p:pic>
        <p:nvPicPr>
          <p:cNvPr id="677" name="image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0549" y="2209768"/>
            <a:ext cx="7775209" cy="10094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1914442" y="1060443"/>
            <a:ext cx="6262919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АСИМИЛАТОР</a:t>
            </a:r>
            <a:endParaRPr dirty="0"/>
          </a:p>
        </p:txBody>
      </p:sp>
      <p:sp>
        <p:nvSpPr>
          <p:cNvPr id="683" name="Shape 683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bg-BG" dirty="0"/>
              <a:t>ЗА  ИЗВЕЖДАНЕ НА</a:t>
            </a:r>
            <a:r>
              <a:rPr dirty="0"/>
              <a:t> </a:t>
            </a:r>
            <a:r>
              <a:rPr lang="bg-BG" dirty="0"/>
              <a:t>МАСТНОРАЗТВОРИМИТЕ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684" name="Shape 684"/>
          <p:cNvSpPr/>
          <p:nvPr/>
        </p:nvSpPr>
        <p:spPr>
          <a:xfrm>
            <a:off x="1905324" y="4948940"/>
            <a:ext cx="9038081" cy="408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bg-BG" dirty="0"/>
              <a:t>Помага за качественото разграждане на хранителните продукти</a:t>
            </a:r>
            <a:r>
              <a:rPr dirty="0"/>
              <a:t> (</a:t>
            </a:r>
            <a:r>
              <a:rPr lang="bg-BG" dirty="0"/>
              <a:t>протеини</a:t>
            </a:r>
            <a:r>
              <a:rPr dirty="0"/>
              <a:t>,</a:t>
            </a:r>
            <a:r>
              <a:rPr lang="bg-BG" dirty="0"/>
              <a:t> мазнини </a:t>
            </a:r>
            <a:r>
              <a:rPr dirty="0"/>
              <a:t>и</a:t>
            </a:r>
            <a:r>
              <a:rPr lang="bg-BG" dirty="0"/>
              <a:t> въглехидрати</a:t>
            </a:r>
            <a:r>
              <a:rPr dirty="0"/>
              <a:t>), </a:t>
            </a:r>
            <a:r>
              <a:rPr dirty="0" err="1"/>
              <a:t>благодар</a:t>
            </a:r>
            <a:r>
              <a:rPr lang="bg-BG" dirty="0" err="1"/>
              <a:t>ение</a:t>
            </a:r>
            <a:r>
              <a:rPr dirty="0"/>
              <a:t> </a:t>
            </a:r>
            <a:r>
              <a:rPr dirty="0" err="1"/>
              <a:t>чему</a:t>
            </a:r>
            <a:r>
              <a:rPr dirty="0"/>
              <a:t> </a:t>
            </a:r>
            <a:r>
              <a:rPr dirty="0" err="1"/>
              <a:t>нормализует</a:t>
            </a:r>
            <a:r>
              <a:rPr dirty="0"/>
              <a:t> </a:t>
            </a:r>
            <a:r>
              <a:rPr dirty="0" err="1"/>
              <a:t>обмен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            и </a:t>
            </a:r>
            <a:r>
              <a:rPr dirty="0" err="1"/>
              <a:t>замедляет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токсинов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sz="2000"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/>
              <a:t>здоровое</a:t>
            </a:r>
            <a:r>
              <a:rPr dirty="0"/>
              <a:t> </a:t>
            </a:r>
            <a:r>
              <a:rPr dirty="0" err="1"/>
              <a:t>пищевариение</a:t>
            </a:r>
            <a:r>
              <a:rPr dirty="0"/>
              <a:t>   и </a:t>
            </a:r>
            <a:r>
              <a:rPr dirty="0" err="1"/>
              <a:t>крепкий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.</a:t>
            </a:r>
          </a:p>
        </p:txBody>
      </p:sp>
      <p:pic>
        <p:nvPicPr>
          <p:cNvPr id="685" name="image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8097" y="2502835"/>
            <a:ext cx="6708716" cy="871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0" cy="13708862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0"/>
          <p:cNvSpPr/>
          <p:nvPr/>
        </p:nvSpPr>
        <p:spPr>
          <a:xfrm>
            <a:off x="8662993" y="1060443"/>
            <a:ext cx="7058008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dirty="0"/>
              <a:t> </a:t>
            </a:r>
          </a:p>
        </p:txBody>
      </p:sp>
      <p:sp>
        <p:nvSpPr>
          <p:cNvPr id="691" name="Shape 691"/>
          <p:cNvSpPr/>
          <p:nvPr/>
        </p:nvSpPr>
        <p:spPr>
          <a:xfrm>
            <a:off x="6055246" y="4054676"/>
            <a:ext cx="8054131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Защита</a:t>
            </a:r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от </a:t>
            </a:r>
            <a:r>
              <a:rPr lang="bg-BG" dirty="0" err="1"/>
              <a:t>окислителнИЯ</a:t>
            </a:r>
            <a:endParaRPr lang="bg-BG"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стрес</a:t>
            </a:r>
          </a:p>
        </p:txBody>
      </p:sp>
      <p:pic>
        <p:nvPicPr>
          <p:cNvPr id="692" name="image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909" y="3568600"/>
            <a:ext cx="2540003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71" y="7988200"/>
            <a:ext cx="2546482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age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0181" y="3568600"/>
            <a:ext cx="2540003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0181" y="7988200"/>
            <a:ext cx="2540003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Shape 696"/>
          <p:cNvSpPr/>
          <p:nvPr/>
        </p:nvSpPr>
        <p:spPr>
          <a:xfrm>
            <a:off x="6055246" y="8709227"/>
            <a:ext cx="8054131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dirty="0" err="1"/>
              <a:t>Оптимиз</a:t>
            </a:r>
            <a:r>
              <a:rPr lang="bg-BG" dirty="0"/>
              <a:t>ИРАНЕ НА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ХРАНОСМИЛАНЕТО</a:t>
            </a:r>
            <a:endParaRPr dirty="0"/>
          </a:p>
        </p:txBody>
      </p:sp>
      <p:sp>
        <p:nvSpPr>
          <p:cNvPr id="697" name="Shape 697"/>
          <p:cNvSpPr/>
          <p:nvPr/>
        </p:nvSpPr>
        <p:spPr>
          <a:xfrm>
            <a:off x="16393047" y="4289626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dirty="0" err="1"/>
              <a:t>Пов</a:t>
            </a:r>
            <a:r>
              <a:rPr lang="bg-BG" dirty="0"/>
              <a:t>ИШАВАНЕ НА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dirty="0" err="1"/>
              <a:t>работоспособност</a:t>
            </a:r>
            <a:r>
              <a:rPr lang="bg-BG" dirty="0"/>
              <a:t>ТА</a:t>
            </a:r>
            <a:endParaRPr dirty="0"/>
          </a:p>
        </p:txBody>
      </p:sp>
      <p:sp>
        <p:nvSpPr>
          <p:cNvPr id="698" name="Shape 698"/>
          <p:cNvSpPr/>
          <p:nvPr/>
        </p:nvSpPr>
        <p:spPr>
          <a:xfrm>
            <a:off x="16393047" y="8709227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dirty="0" err="1"/>
              <a:t>Активно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bg-BG" dirty="0"/>
              <a:t>ДЪЛ</a:t>
            </a:r>
            <a:r>
              <a:rPr dirty="0" err="1"/>
              <a:t>голетие</a:t>
            </a:r>
            <a:endParaRPr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" name="Shape 768"/>
          <p:cNvSpPr/>
          <p:nvPr/>
        </p:nvSpPr>
        <p:spPr>
          <a:xfrm>
            <a:off x="1923237" y="1756062"/>
            <a:ext cx="5870183" cy="118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6600" b="1">
                <a:solidFill>
                  <a:srgbClr val="E22F76"/>
                </a:solidFill>
              </a:defRPr>
            </a:lvl1pPr>
          </a:lstStyle>
          <a:p>
            <a:r>
              <a:rPr lang="bg-BG" dirty="0"/>
              <a:t>Корал </a:t>
            </a:r>
            <a:r>
              <a:rPr lang="bg-BG" dirty="0" smtClean="0"/>
              <a:t>Детокс</a:t>
            </a:r>
            <a:endParaRPr dirty="0"/>
          </a:p>
        </p:txBody>
      </p:sp>
      <p:sp>
        <p:nvSpPr>
          <p:cNvPr id="769" name="Shape 769"/>
          <p:cNvSpPr/>
          <p:nvPr/>
        </p:nvSpPr>
        <p:spPr>
          <a:xfrm>
            <a:off x="1916963" y="5234111"/>
            <a:ext cx="3951389" cy="362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b="1">
                <a:solidFill>
                  <a:srgbClr val="535353"/>
                </a:solidFill>
              </a:defRPr>
            </a:pPr>
            <a:r>
              <a:rPr b="1" dirty="0">
                <a:solidFill>
                  <a:srgbClr val="535353"/>
                </a:solidFill>
              </a:rPr>
              <a:t>БОНУСН</a:t>
            </a:r>
            <a:r>
              <a:rPr lang="bg-BG" b="1" dirty="0">
                <a:solidFill>
                  <a:srgbClr val="535353"/>
                </a:solidFill>
              </a:rPr>
              <a:t>И ТОЧКИ</a:t>
            </a:r>
            <a:endParaRPr b="1" dirty="0">
              <a:solidFill>
                <a:srgbClr val="535353"/>
              </a:solidFill>
            </a:endParaRPr>
          </a:p>
          <a:p>
            <a:pPr>
              <a:defRPr b="1">
                <a:solidFill>
                  <a:srgbClr val="535353"/>
                </a:solidFill>
              </a:defRPr>
            </a:pPr>
            <a:endParaRPr b="1" dirty="0">
              <a:solidFill>
                <a:srgbClr val="535353"/>
              </a:solidFill>
            </a:endParaRPr>
          </a:p>
          <a:p>
            <a:pPr>
              <a:defRPr b="1">
                <a:solidFill>
                  <a:srgbClr val="535353"/>
                </a:solidFill>
              </a:defRPr>
            </a:pPr>
            <a:endParaRPr b="1" dirty="0">
              <a:solidFill>
                <a:srgbClr val="535353"/>
              </a:solidFill>
            </a:endParaRPr>
          </a:p>
          <a:p>
            <a:pPr>
              <a:defRPr b="1">
                <a:solidFill>
                  <a:srgbClr val="535353"/>
                </a:solidFill>
              </a:defRPr>
            </a:pPr>
            <a:r>
              <a:rPr b="1" dirty="0">
                <a:solidFill>
                  <a:srgbClr val="535353"/>
                </a:solidFill>
              </a:rPr>
              <a:t>КЛУБНА ЦЕН</a:t>
            </a:r>
            <a:r>
              <a:rPr lang="bg-BG" b="1" dirty="0">
                <a:solidFill>
                  <a:srgbClr val="535353"/>
                </a:solidFill>
              </a:rPr>
              <a:t>А</a:t>
            </a:r>
          </a:p>
          <a:p>
            <a:pPr>
              <a:defRPr b="1">
                <a:solidFill>
                  <a:srgbClr val="535353"/>
                </a:solidFill>
              </a:defRPr>
            </a:pPr>
            <a:endParaRPr lang="bg-BG" b="1" dirty="0">
              <a:solidFill>
                <a:srgbClr val="535353"/>
              </a:solidFill>
            </a:endParaRPr>
          </a:p>
          <a:p>
            <a:pPr>
              <a:defRPr b="1">
                <a:solidFill>
                  <a:srgbClr val="535353"/>
                </a:solidFill>
              </a:defRPr>
            </a:pPr>
            <a:endParaRPr b="1" dirty="0">
              <a:solidFill>
                <a:srgbClr val="535353"/>
              </a:solidFill>
            </a:endParaRPr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bg-BG" b="1" dirty="0">
                <a:solidFill>
                  <a:srgbClr val="535353"/>
                </a:solidFill>
              </a:rPr>
              <a:t>КЛИЕНТСКА</a:t>
            </a:r>
            <a:r>
              <a:rPr b="1" dirty="0">
                <a:solidFill>
                  <a:srgbClr val="535353"/>
                </a:solidFill>
              </a:rPr>
              <a:t> ЦЕНА</a:t>
            </a:r>
          </a:p>
        </p:txBody>
      </p:sp>
      <p:sp>
        <p:nvSpPr>
          <p:cNvPr id="770" name="Shape 770"/>
          <p:cNvSpPr/>
          <p:nvPr/>
        </p:nvSpPr>
        <p:spPr>
          <a:xfrm>
            <a:off x="7234070" y="5045835"/>
            <a:ext cx="913698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5200" b="1">
                <a:solidFill>
                  <a:srgbClr val="E22F76"/>
                </a:solidFill>
              </a:defRPr>
            </a:lvl1pPr>
          </a:lstStyle>
          <a:p>
            <a:r>
              <a:rPr lang="bg-BG" dirty="0" smtClean="0"/>
              <a:t>60</a:t>
            </a: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7090436" y="7850902"/>
            <a:ext cx="3531402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lang="bg-BG" sz="5200" b="1" dirty="0" smtClean="0">
                <a:solidFill>
                  <a:srgbClr val="E22F76"/>
                </a:solidFill>
              </a:rPr>
              <a:t>189.13</a:t>
            </a:r>
            <a:r>
              <a:rPr sz="5200" b="1" smtClean="0">
                <a:solidFill>
                  <a:srgbClr val="E22F76"/>
                </a:solidFill>
              </a:rPr>
              <a:t> </a:t>
            </a:r>
            <a:r>
              <a:rPr lang="bg-BG" b="1" dirty="0" smtClean="0">
                <a:solidFill>
                  <a:srgbClr val="E22F76"/>
                </a:solidFill>
              </a:rPr>
              <a:t>ЛВ</a:t>
            </a:r>
            <a:r>
              <a:rPr b="1" smtClean="0">
                <a:solidFill>
                  <a:srgbClr val="E22F76"/>
                </a:solidFill>
              </a:rPr>
              <a:t>.</a:t>
            </a:r>
            <a:endParaRPr b="1">
              <a:solidFill>
                <a:srgbClr val="E22F76"/>
              </a:solidFill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7090436" y="6438417"/>
            <a:ext cx="3345453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lang="bg-BG" sz="5200" b="1" dirty="0" smtClean="0">
                <a:solidFill>
                  <a:srgbClr val="E22F76"/>
                </a:solidFill>
              </a:rPr>
              <a:t>151.30</a:t>
            </a:r>
            <a:r>
              <a:rPr lang="bg-BG" b="1" dirty="0" smtClean="0">
                <a:solidFill>
                  <a:srgbClr val="E22F76"/>
                </a:solidFill>
              </a:rPr>
              <a:t>ЛВ</a:t>
            </a:r>
            <a:r>
              <a:rPr b="1" smtClean="0">
                <a:solidFill>
                  <a:srgbClr val="E22F76"/>
                </a:solidFill>
              </a:rPr>
              <a:t>.</a:t>
            </a:r>
            <a:endParaRPr b="1">
              <a:solidFill>
                <a:srgbClr val="E22F76"/>
              </a:solidFill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7144928" y="4965960"/>
            <a:ext cx="1071595" cy="1071595"/>
          </a:xfrm>
          <a:prstGeom prst="ellipse">
            <a:avLst/>
          </a:prstGeom>
          <a:ln w="25400">
            <a:solidFill>
              <a:srgbClr val="F989BF"/>
            </a:solidFill>
          </a:ln>
        </p:spPr>
        <p:txBody>
          <a:bodyPr lIns="85718" tIns="85718" rIns="85718" bIns="85718" anchor="ctr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8288" y="2203407"/>
            <a:ext cx="8470020" cy="8470020"/>
          </a:xfrm>
          <a:prstGeom prst="rect">
            <a:avLst/>
          </a:prstGeom>
          <a:effectLst>
            <a:outerShdw blurRad="558800" dist="165100" dir="2700000" sx="102000" sy="102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242216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Shape 710"/>
          <p:cNvSpPr/>
          <p:nvPr/>
        </p:nvSpPr>
        <p:spPr>
          <a:xfrm>
            <a:off x="1914441" y="3371842"/>
            <a:ext cx="7934850" cy="2943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defTabSz="914400">
              <a:defRPr sz="9000" b="1">
                <a:solidFill>
                  <a:srgbClr val="FFFFFF"/>
                </a:solidFill>
              </a:defRPr>
            </a:pPr>
            <a:r>
              <a:rPr lang="bg-BG" dirty="0"/>
              <a:t>Корал </a:t>
            </a:r>
            <a:r>
              <a:rPr lang="bg-BG" dirty="0" err="1"/>
              <a:t>Детокс</a:t>
            </a:r>
            <a:endParaRPr dirty="0"/>
          </a:p>
          <a:p>
            <a:pPr defTabSz="914400">
              <a:defRPr sz="9000" b="1">
                <a:solidFill>
                  <a:srgbClr val="FFFFFF"/>
                </a:solidFill>
              </a:defRPr>
            </a:pPr>
            <a:r>
              <a:rPr lang="bg-BG" dirty="0"/>
              <a:t>Плюс</a:t>
            </a:r>
            <a:endParaRPr dirty="0"/>
          </a:p>
        </p:txBody>
      </p:sp>
      <p:sp>
        <p:nvSpPr>
          <p:cNvPr id="711" name="Shape 711"/>
          <p:cNvSpPr/>
          <p:nvPr/>
        </p:nvSpPr>
        <p:spPr>
          <a:xfrm>
            <a:off x="1905324" y="7095241"/>
            <a:ext cx="9038081" cy="192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ширена</a:t>
            </a:r>
            <a:r>
              <a:rPr dirty="0"/>
              <a:t> </a:t>
            </a:r>
            <a:r>
              <a:rPr dirty="0" err="1"/>
              <a:t>версия</a:t>
            </a:r>
            <a:r>
              <a:rPr lang="bg-BG" dirty="0"/>
              <a:t> НА</a:t>
            </a:r>
            <a:r>
              <a:rPr dirty="0"/>
              <a:t> </a:t>
            </a:r>
          </a:p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ЗА </a:t>
            </a:r>
            <a:r>
              <a:rPr dirty="0" err="1"/>
              <a:t>максимал</a:t>
            </a:r>
            <a:r>
              <a:rPr lang="bg-BG" dirty="0"/>
              <a:t>Е</a:t>
            </a:r>
            <a:r>
              <a:rPr dirty="0"/>
              <a:t>н </a:t>
            </a:r>
            <a:r>
              <a:rPr lang="bg-BG" dirty="0"/>
              <a:t>Е</a:t>
            </a:r>
            <a:r>
              <a:rPr dirty="0" err="1"/>
              <a:t>фект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8729" y="3371842"/>
            <a:ext cx="9729834" cy="6146012"/>
          </a:xfrm>
          <a:prstGeom prst="rect">
            <a:avLst/>
          </a:prstGeom>
          <a:effectLst>
            <a:outerShdw blurRad="304800" dist="127000" dir="2700000" sx="102000" sy="102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/>
        </p:nvSpPr>
        <p:spPr>
          <a:xfrm>
            <a:off x="1914440" y="3575322"/>
            <a:ext cx="13685512" cy="533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dirty="0" err="1"/>
              <a:t>Човек</a:t>
            </a:r>
            <a:r>
              <a:rPr dirty="0"/>
              <a:t> – </a:t>
            </a:r>
            <a:r>
              <a:rPr dirty="0" err="1"/>
              <a:t>уникална</a:t>
            </a:r>
            <a:r>
              <a:rPr dirty="0"/>
              <a:t> </a:t>
            </a:r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dirty="0" err="1"/>
              <a:t>жива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dirty="0"/>
              <a:t>, </a:t>
            </a:r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</a:t>
            </a:r>
            <a:r>
              <a:rPr lang="bg-BG" dirty="0"/>
              <a:t>Я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постоянно</a:t>
            </a:r>
            <a:r>
              <a:rPr dirty="0"/>
              <a:t> </a:t>
            </a:r>
            <a:endParaRPr lang="bg-BG" dirty="0"/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lang="bg-BG" dirty="0"/>
              <a:t>ВЛИЯЯТ</a:t>
            </a:r>
            <a:r>
              <a:rPr dirty="0"/>
              <a:t> </a:t>
            </a:r>
            <a:r>
              <a:rPr dirty="0">
                <a:solidFill>
                  <a:srgbClr val="E23579"/>
                </a:solidFill>
              </a:rPr>
              <a:t>в</a:t>
            </a:r>
            <a:r>
              <a:rPr lang="bg-BG" dirty="0">
                <a:solidFill>
                  <a:srgbClr val="E23579"/>
                </a:solidFill>
              </a:rPr>
              <a:t>Ъ</a:t>
            </a:r>
            <a:r>
              <a:rPr dirty="0" err="1">
                <a:solidFill>
                  <a:srgbClr val="E23579"/>
                </a:solidFill>
              </a:rPr>
              <a:t>ншни</a:t>
            </a:r>
            <a:r>
              <a:rPr dirty="0">
                <a:solidFill>
                  <a:srgbClr val="E23579"/>
                </a:solidFill>
              </a:rPr>
              <a:t> </a:t>
            </a:r>
            <a:endParaRPr lang="bg-BG" dirty="0">
              <a:solidFill>
                <a:srgbClr val="E23579"/>
              </a:solidFill>
            </a:endParaRPr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dirty="0">
                <a:solidFill>
                  <a:srgbClr val="E23579"/>
                </a:solidFill>
              </a:rPr>
              <a:t>и в</a:t>
            </a:r>
            <a:r>
              <a:rPr lang="bg-BG" dirty="0">
                <a:solidFill>
                  <a:srgbClr val="E23579"/>
                </a:solidFill>
              </a:rPr>
              <a:t>Ъ</a:t>
            </a:r>
            <a:r>
              <a:rPr dirty="0" err="1">
                <a:solidFill>
                  <a:srgbClr val="E23579"/>
                </a:solidFill>
              </a:rPr>
              <a:t>тре</a:t>
            </a:r>
            <a:r>
              <a:rPr lang="bg-BG" dirty="0">
                <a:solidFill>
                  <a:srgbClr val="E23579"/>
                </a:solidFill>
              </a:rPr>
              <a:t>Ш</a:t>
            </a:r>
            <a:r>
              <a:rPr dirty="0" err="1">
                <a:solidFill>
                  <a:srgbClr val="E23579"/>
                </a:solidFill>
              </a:rPr>
              <a:t>ни</a:t>
            </a:r>
            <a:r>
              <a:rPr dirty="0">
                <a:solidFill>
                  <a:srgbClr val="E23579"/>
                </a:solidFill>
              </a:rPr>
              <a:t> </a:t>
            </a:r>
            <a:r>
              <a:rPr dirty="0" err="1">
                <a:solidFill>
                  <a:srgbClr val="E23579"/>
                </a:solidFill>
              </a:rPr>
              <a:t>фактор</a:t>
            </a:r>
            <a:r>
              <a:rPr lang="bg-BG" dirty="0">
                <a:solidFill>
                  <a:srgbClr val="E23579"/>
                </a:solidFill>
              </a:rPr>
              <a:t>И</a:t>
            </a:r>
            <a:endParaRPr dirty="0">
              <a:solidFill>
                <a:srgbClr val="E23579"/>
              </a:solidFill>
            </a:endParaRPr>
          </a:p>
        </p:txBody>
      </p:sp>
      <p:grpSp>
        <p:nvGrpSpPr>
          <p:cNvPr id="501" name="Group 501"/>
          <p:cNvGrpSpPr/>
          <p:nvPr/>
        </p:nvGrpSpPr>
        <p:grpSpPr>
          <a:xfrm>
            <a:off x="15846530" y="1508452"/>
            <a:ext cx="3862492" cy="2329857"/>
            <a:chOff x="-1" y="-1"/>
            <a:chExt cx="3862490" cy="2329856"/>
          </a:xfrm>
        </p:grpSpPr>
        <p:sp>
          <p:nvSpPr>
            <p:cNvPr id="499" name="Shape 499"/>
            <p:cNvSpPr/>
            <p:nvPr/>
          </p:nvSpPr>
          <p:spPr>
            <a:xfrm>
              <a:off x="469752" y="863601"/>
              <a:ext cx="3392737" cy="66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rPr lang="bg-BG" dirty="0"/>
                <a:t>ХРАН</a:t>
              </a:r>
              <a:r>
                <a:rPr dirty="0"/>
                <a:t>а</a:t>
              </a:r>
            </a:p>
          </p:txBody>
        </p:sp>
        <p:sp>
          <p:nvSpPr>
            <p:cNvPr id="500" name="Shape 500"/>
            <p:cNvSpPr/>
            <p:nvPr/>
          </p:nvSpPr>
          <p:spPr>
            <a:xfrm>
              <a:off x="-1" y="-1"/>
              <a:ext cx="2329856" cy="2329856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04" name="Group 504"/>
          <p:cNvGrpSpPr/>
          <p:nvPr/>
        </p:nvGrpSpPr>
        <p:grpSpPr>
          <a:xfrm>
            <a:off x="18361857" y="1231128"/>
            <a:ext cx="4795189" cy="11253745"/>
            <a:chOff x="0" y="-1"/>
            <a:chExt cx="4795187" cy="11253743"/>
          </a:xfrm>
        </p:grpSpPr>
        <p:pic>
          <p:nvPicPr>
            <p:cNvPr id="502" name="image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2"/>
              <a:ext cx="3662292" cy="11253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Shape 503"/>
            <p:cNvSpPr/>
            <p:nvPr/>
          </p:nvSpPr>
          <p:spPr>
            <a:xfrm>
              <a:off x="1364887" y="1680433"/>
              <a:ext cx="3430301" cy="3430299"/>
            </a:xfrm>
            <a:prstGeom prst="ellipse">
              <a:avLst/>
            </a:prstGeom>
            <a:solidFill>
              <a:srgbClr val="EAEAEA"/>
            </a:solidFill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05" name="Shape 505"/>
          <p:cNvSpPr/>
          <p:nvPr/>
        </p:nvSpPr>
        <p:spPr>
          <a:xfrm>
            <a:off x="18892890" y="3842789"/>
            <a:ext cx="5098007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E43078"/>
                </a:solidFill>
              </a:defRPr>
            </a:pPr>
            <a:r>
              <a:rPr dirty="0" err="1"/>
              <a:t>жизне</a:t>
            </a:r>
            <a:r>
              <a:rPr lang="bg-BG" dirty="0"/>
              <a:t>НА</a:t>
            </a:r>
          </a:p>
          <a:p>
            <a:pPr algn="ctr">
              <a:defRPr b="1" cap="all">
                <a:solidFill>
                  <a:srgbClr val="E43078"/>
                </a:solidFill>
              </a:defRPr>
            </a:pPr>
            <a:r>
              <a:rPr lang="bg-BG" dirty="0"/>
              <a:t> ДЕЙНОСТ НА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</p:txBody>
      </p:sp>
      <p:grpSp>
        <p:nvGrpSpPr>
          <p:cNvPr id="508" name="Group 508"/>
          <p:cNvGrpSpPr/>
          <p:nvPr/>
        </p:nvGrpSpPr>
        <p:grpSpPr>
          <a:xfrm>
            <a:off x="14129051" y="4565079"/>
            <a:ext cx="3621192" cy="2329857"/>
            <a:chOff x="-2" y="-1"/>
            <a:chExt cx="3621190" cy="2329856"/>
          </a:xfrm>
        </p:grpSpPr>
        <p:sp>
          <p:nvSpPr>
            <p:cNvPr id="506" name="Shape 506"/>
            <p:cNvSpPr/>
            <p:nvPr/>
          </p:nvSpPr>
          <p:spPr>
            <a:xfrm>
              <a:off x="228452" y="901701"/>
              <a:ext cx="3392736" cy="66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rPr dirty="0"/>
                <a:t>в</a:t>
              </a:r>
              <a:r>
                <a:rPr lang="bg-BG" dirty="0"/>
                <a:t>Ъ</a:t>
              </a:r>
              <a:r>
                <a:rPr dirty="0" err="1"/>
                <a:t>здух</a:t>
              </a:r>
              <a:endParaRPr dirty="0"/>
            </a:p>
          </p:txBody>
        </p:sp>
        <p:sp>
          <p:nvSpPr>
            <p:cNvPr id="507" name="Shape 507"/>
            <p:cNvSpPr/>
            <p:nvPr/>
          </p:nvSpPr>
          <p:spPr>
            <a:xfrm>
              <a:off x="-2" y="-1"/>
              <a:ext cx="2329856" cy="2329856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11" name="Group 511"/>
          <p:cNvGrpSpPr/>
          <p:nvPr/>
        </p:nvGrpSpPr>
        <p:grpSpPr>
          <a:xfrm>
            <a:off x="15913007" y="8938264"/>
            <a:ext cx="3729537" cy="1962351"/>
            <a:chOff x="-1" y="0"/>
            <a:chExt cx="3729536" cy="1962349"/>
          </a:xfrm>
        </p:grpSpPr>
        <p:sp>
          <p:nvSpPr>
            <p:cNvPr id="509" name="Shape 509"/>
            <p:cNvSpPr/>
            <p:nvPr/>
          </p:nvSpPr>
          <p:spPr>
            <a:xfrm>
              <a:off x="336799" y="692547"/>
              <a:ext cx="3392737" cy="62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t>вода</a:t>
              </a:r>
            </a:p>
          </p:txBody>
        </p:sp>
        <p:sp>
          <p:nvSpPr>
            <p:cNvPr id="510" name="Shape 510"/>
            <p:cNvSpPr/>
            <p:nvPr/>
          </p:nvSpPr>
          <p:spPr>
            <a:xfrm>
              <a:off x="-2" y="-1"/>
              <a:ext cx="1962349" cy="1962351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Shape 719"/>
          <p:cNvSpPr/>
          <p:nvPr/>
        </p:nvSpPr>
        <p:spPr>
          <a:xfrm>
            <a:off x="1914442" y="1060443"/>
            <a:ext cx="9508999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E0397A"/>
                </a:solidFill>
              </a:defRPr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ДетоксПлюс</a:t>
            </a:r>
            <a:endParaRPr dirty="0"/>
          </a:p>
        </p:txBody>
      </p:sp>
      <p:sp>
        <p:nvSpPr>
          <p:cNvPr id="720" name="Shape 720"/>
          <p:cNvSpPr/>
          <p:nvPr/>
        </p:nvSpPr>
        <p:spPr>
          <a:xfrm>
            <a:off x="6705924" y="4072640"/>
            <a:ext cx="8054128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 ИЗВЕЖДАНЕ НА</a:t>
            </a:r>
            <a:r>
              <a:rPr dirty="0"/>
              <a:t> </a:t>
            </a:r>
            <a:r>
              <a:rPr dirty="0" err="1">
                <a:solidFill>
                  <a:srgbClr val="DE3D7B"/>
                </a:solidFill>
              </a:rPr>
              <a:t>водора</a:t>
            </a:r>
            <a:r>
              <a:rPr lang="bg-BG" dirty="0">
                <a:solidFill>
                  <a:srgbClr val="DE3D7B"/>
                </a:solidFill>
              </a:rPr>
              <a:t>З</a:t>
            </a:r>
            <a:r>
              <a:rPr dirty="0" err="1">
                <a:solidFill>
                  <a:srgbClr val="DE3D7B"/>
                </a:solidFill>
              </a:rPr>
              <a:t>творим</a:t>
            </a:r>
            <a:r>
              <a:rPr lang="bg-BG" dirty="0">
                <a:solidFill>
                  <a:srgbClr val="DE3D7B"/>
                </a:solidFill>
              </a:rPr>
              <a:t>ИТЕ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721" name="Shape 721"/>
          <p:cNvSpPr/>
          <p:nvPr/>
        </p:nvSpPr>
        <p:spPr>
          <a:xfrm>
            <a:off x="17678725" y="4072640"/>
            <a:ext cx="8054130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 ИЗВЕЖДАНЕ НА</a:t>
            </a:r>
            <a:r>
              <a:rPr dirty="0"/>
              <a:t> </a:t>
            </a:r>
            <a:r>
              <a:rPr lang="bg-BG" dirty="0">
                <a:solidFill>
                  <a:srgbClr val="E23579"/>
                </a:solidFill>
              </a:rPr>
              <a:t>МАСТНО</a:t>
            </a:r>
            <a:r>
              <a:rPr dirty="0" err="1">
                <a:solidFill>
                  <a:srgbClr val="E23579"/>
                </a:solidFill>
              </a:rPr>
              <a:t>ра</a:t>
            </a:r>
            <a:r>
              <a:rPr lang="bg-BG" dirty="0">
                <a:solidFill>
                  <a:srgbClr val="E23579"/>
                </a:solidFill>
              </a:rPr>
              <a:t>З</a:t>
            </a:r>
            <a:r>
              <a:rPr dirty="0" err="1">
                <a:solidFill>
                  <a:srgbClr val="E23579"/>
                </a:solidFill>
              </a:rPr>
              <a:t>творим</a:t>
            </a:r>
            <a:r>
              <a:rPr lang="bg-BG" dirty="0">
                <a:solidFill>
                  <a:srgbClr val="E23579"/>
                </a:solidFill>
              </a:rPr>
              <a:t>ИТЕ</a:t>
            </a:r>
            <a:endParaRPr dirty="0"/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токсин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722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8" y="3294376"/>
            <a:ext cx="2314409" cy="2942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5" name="Group 725"/>
          <p:cNvGrpSpPr/>
          <p:nvPr/>
        </p:nvGrpSpPr>
        <p:grpSpPr>
          <a:xfrm>
            <a:off x="12412336" y="2906899"/>
            <a:ext cx="5016098" cy="3899335"/>
            <a:chOff x="0" y="0"/>
            <a:chExt cx="5016096" cy="3899334"/>
          </a:xfrm>
        </p:grpSpPr>
        <p:pic>
          <p:nvPicPr>
            <p:cNvPr id="723" name="image3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72388"/>
              <a:ext cx="2378018" cy="3087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image3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2573" y="-1"/>
              <a:ext cx="3003524" cy="3899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6" name="Shape 726"/>
          <p:cNvSpPr/>
          <p:nvPr/>
        </p:nvSpPr>
        <p:spPr>
          <a:xfrm flipV="1">
            <a:off x="11683999" y="2641285"/>
            <a:ext cx="4" cy="9652403"/>
          </a:xfrm>
          <a:prstGeom prst="line">
            <a:avLst/>
          </a:prstGeom>
          <a:ln w="38100">
            <a:solidFill>
              <a:srgbClr val="DE3D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1871316" y="7467486"/>
            <a:ext cx="21546851" cy="4"/>
          </a:xfrm>
          <a:prstGeom prst="line">
            <a:avLst/>
          </a:prstGeom>
          <a:ln w="38100">
            <a:solidFill>
              <a:srgbClr val="DE3D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6705924" y="9294483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 ХРАНЕНЕ НА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микрофлор</a:t>
            </a:r>
            <a:r>
              <a:rPr lang="bg-BG" dirty="0"/>
              <a:t>АТА</a:t>
            </a:r>
            <a:endParaRPr dirty="0"/>
          </a:p>
        </p:txBody>
      </p:sp>
      <p:sp>
        <p:nvSpPr>
          <p:cNvPr id="729" name="Shape 729"/>
          <p:cNvSpPr/>
          <p:nvPr/>
        </p:nvSpPr>
        <p:spPr>
          <a:xfrm>
            <a:off x="17678725" y="9294483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здр</a:t>
            </a:r>
            <a:r>
              <a:rPr lang="bg-BG" dirty="0"/>
              <a:t>А</a:t>
            </a:r>
            <a:r>
              <a:rPr dirty="0"/>
              <a:t>в</a:t>
            </a:r>
            <a:r>
              <a:rPr lang="bg-BG" dirty="0"/>
              <a:t>ЕТО НА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клет</a:t>
            </a:r>
            <a:r>
              <a:rPr lang="bg-BG" dirty="0"/>
              <a:t>КИТЕ</a:t>
            </a:r>
            <a:endParaRPr dirty="0"/>
          </a:p>
        </p:txBody>
      </p:sp>
      <p:grpSp>
        <p:nvGrpSpPr>
          <p:cNvPr id="732" name="Group 732"/>
          <p:cNvGrpSpPr/>
          <p:nvPr/>
        </p:nvGrpSpPr>
        <p:grpSpPr>
          <a:xfrm>
            <a:off x="12390456" y="7120080"/>
            <a:ext cx="5059850" cy="5919281"/>
            <a:chOff x="0" y="0"/>
            <a:chExt cx="5059848" cy="5919280"/>
          </a:xfrm>
        </p:grpSpPr>
        <p:pic>
          <p:nvPicPr>
            <p:cNvPr id="730" name="image3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3766882" cy="5919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image3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2966" y="-1"/>
              <a:ext cx="3766883" cy="5919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3" name="image2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071" y="8128741"/>
            <a:ext cx="3078206" cy="3996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2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846" y="3590303"/>
            <a:ext cx="1398648" cy="263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Shape 739"/>
          <p:cNvSpPr/>
          <p:nvPr/>
        </p:nvSpPr>
        <p:spPr>
          <a:xfrm>
            <a:off x="1914442" y="1060443"/>
            <a:ext cx="4871512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ПЕНТОКАН</a:t>
            </a:r>
            <a:endParaRPr dirty="0"/>
          </a:p>
        </p:txBody>
      </p:sp>
      <p:sp>
        <p:nvSpPr>
          <p:cNvPr id="740" name="Shape 740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A81756"/>
                </a:solidFill>
              </a:defRPr>
            </a:pPr>
            <a:r>
              <a:rPr lang="bg-BG" dirty="0"/>
              <a:t>ЗА ЗДРАВЕТО НА</a:t>
            </a:r>
            <a:r>
              <a:rPr dirty="0"/>
              <a:t> </a:t>
            </a:r>
            <a:r>
              <a:rPr dirty="0" err="1"/>
              <a:t>клетк</a:t>
            </a:r>
            <a:r>
              <a:rPr lang="bg-BG" dirty="0"/>
              <a:t>ИТЕ В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A81756"/>
                </a:solidFill>
              </a:defRPr>
            </a:pPr>
            <a:r>
              <a:rPr dirty="0" err="1"/>
              <a:t>организма</a:t>
            </a:r>
            <a:endParaRPr dirty="0"/>
          </a:p>
        </p:txBody>
      </p:sp>
      <p:sp>
        <p:nvSpPr>
          <p:cNvPr id="741" name="Shape 741"/>
          <p:cNvSpPr/>
          <p:nvPr/>
        </p:nvSpPr>
        <p:spPr>
          <a:xfrm>
            <a:off x="1905324" y="4885440"/>
            <a:ext cx="9038081" cy="540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макро</a:t>
            </a:r>
            <a:r>
              <a:rPr lang="bg-BG" dirty="0"/>
              <a:t>е</a:t>
            </a:r>
            <a:r>
              <a:rPr dirty="0" err="1"/>
              <a:t>лемента</a:t>
            </a:r>
            <a:r>
              <a:rPr dirty="0"/>
              <a:t> </a:t>
            </a:r>
            <a:r>
              <a:rPr dirty="0" err="1"/>
              <a:t>кали</a:t>
            </a:r>
            <a:r>
              <a:rPr lang="bg-BG" dirty="0"/>
              <a:t>й</a:t>
            </a:r>
            <a:r>
              <a:rPr dirty="0"/>
              <a:t> – </a:t>
            </a:r>
            <a:r>
              <a:rPr dirty="0" err="1"/>
              <a:t>незаменим</a:t>
            </a:r>
            <a:r>
              <a:rPr dirty="0"/>
              <a:t> </a:t>
            </a:r>
            <a:r>
              <a:rPr dirty="0" err="1"/>
              <a:t>участник</a:t>
            </a:r>
            <a:r>
              <a:rPr lang="bg-BG" dirty="0"/>
              <a:t> във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тр</a:t>
            </a:r>
            <a:r>
              <a:rPr lang="bg-BG" dirty="0"/>
              <a:t>е</a:t>
            </a:r>
            <a:r>
              <a:rPr dirty="0" err="1"/>
              <a:t>клет</a:t>
            </a:r>
            <a:r>
              <a:rPr lang="bg-BG" dirty="0"/>
              <a:t>ъ</a:t>
            </a:r>
            <a:r>
              <a:rPr dirty="0" err="1"/>
              <a:t>чн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метаболиз</a:t>
            </a:r>
            <a:r>
              <a:rPr lang="bg-BG" dirty="0"/>
              <a:t>ъ</a:t>
            </a:r>
            <a:r>
              <a:rPr dirty="0"/>
              <a:t>м.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Активна</a:t>
            </a:r>
            <a:r>
              <a:rPr dirty="0"/>
              <a:t> </a:t>
            </a:r>
            <a:r>
              <a:rPr dirty="0" err="1"/>
              <a:t>формула</a:t>
            </a:r>
            <a:r>
              <a:rPr dirty="0"/>
              <a:t> с </a:t>
            </a:r>
            <a:r>
              <a:rPr dirty="0" err="1"/>
              <a:t>витамин</a:t>
            </a:r>
            <a:r>
              <a:rPr dirty="0"/>
              <a:t> С</a:t>
            </a:r>
            <a:r>
              <a:rPr lang="bg-BG" dirty="0"/>
              <a:t> </a:t>
            </a:r>
            <a:r>
              <a:rPr dirty="0"/>
              <a:t>и </a:t>
            </a:r>
            <a:r>
              <a:rPr dirty="0" err="1"/>
              <a:t>рибоз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за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фективн</a:t>
            </a:r>
            <a:r>
              <a:rPr lang="bg-BG" dirty="0"/>
              <a:t>о доставяне</a:t>
            </a:r>
            <a:r>
              <a:rPr dirty="0"/>
              <a:t> и </a:t>
            </a:r>
            <a:r>
              <a:rPr dirty="0" err="1"/>
              <a:t>усвоя</a:t>
            </a:r>
            <a:r>
              <a:rPr lang="bg-BG" dirty="0" err="1"/>
              <a:t>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кали</a:t>
            </a:r>
            <a:r>
              <a:rPr lang="bg-BG" dirty="0"/>
              <a:t>й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 err="1"/>
              <a:t>Подд</a:t>
            </a:r>
            <a:r>
              <a:rPr lang="bg-BG" dirty="0"/>
              <a:t>ъ</a:t>
            </a:r>
            <a:r>
              <a:rPr dirty="0" err="1"/>
              <a:t>рж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нергообм</a:t>
            </a:r>
            <a:r>
              <a:rPr lang="bg-BG" dirty="0"/>
              <a:t>я</a:t>
            </a:r>
            <a:r>
              <a:rPr dirty="0"/>
              <a:t>н</a:t>
            </a:r>
            <a:r>
              <a:rPr lang="bg-BG" dirty="0"/>
              <a:t>ата</a:t>
            </a:r>
            <a:r>
              <a:rPr dirty="0"/>
              <a:t> и </a:t>
            </a:r>
            <a:r>
              <a:rPr dirty="0" err="1"/>
              <a:t>работоспособност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  <p:pic>
        <p:nvPicPr>
          <p:cNvPr id="742" name="image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021" y="-292426"/>
            <a:ext cx="8874408" cy="13945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hape 747"/>
          <p:cNvSpPr/>
          <p:nvPr/>
        </p:nvSpPr>
        <p:spPr>
          <a:xfrm>
            <a:off x="1914441" y="1060443"/>
            <a:ext cx="7787374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КОРАЛ ЛЮЦЕРНА</a:t>
            </a:r>
            <a:endParaRPr dirty="0"/>
          </a:p>
        </p:txBody>
      </p:sp>
      <p:sp>
        <p:nvSpPr>
          <p:cNvPr id="748" name="Shape 748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bg-BG" dirty="0"/>
              <a:t>ЗА ХРАНЕНЕ НА ЧРЕВНАТА </a:t>
            </a:r>
            <a:r>
              <a:rPr dirty="0"/>
              <a:t> </a:t>
            </a:r>
            <a:r>
              <a:rPr dirty="0" err="1"/>
              <a:t>микрофлора</a:t>
            </a:r>
            <a:endParaRPr dirty="0"/>
          </a:p>
        </p:txBody>
      </p:sp>
      <p:sp>
        <p:nvSpPr>
          <p:cNvPr id="749" name="Shape 749"/>
          <p:cNvSpPr/>
          <p:nvPr/>
        </p:nvSpPr>
        <p:spPr>
          <a:xfrm>
            <a:off x="1905324" y="4885440"/>
            <a:ext cx="9038081" cy="392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 целулоза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ято не е в достатъчно количество в храненето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витамин</a:t>
            </a:r>
            <a:r>
              <a:rPr lang="bg-BG" dirty="0"/>
              <a:t>и </a:t>
            </a:r>
            <a:r>
              <a:rPr dirty="0"/>
              <a:t>и </a:t>
            </a:r>
            <a:r>
              <a:rPr dirty="0" err="1"/>
              <a:t>минерал</a:t>
            </a:r>
            <a:r>
              <a:rPr lang="bg-BG" dirty="0"/>
              <a:t>и с</a:t>
            </a:r>
            <a:r>
              <a:rPr dirty="0"/>
              <a:t> </a:t>
            </a:r>
            <a:r>
              <a:rPr dirty="0" err="1"/>
              <a:t>природ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прои</a:t>
            </a:r>
            <a:r>
              <a:rPr lang="bg-BG" dirty="0"/>
              <a:t>з</a:t>
            </a:r>
            <a:r>
              <a:rPr dirty="0"/>
              <a:t>х</a:t>
            </a:r>
            <a:r>
              <a:rPr lang="bg-BG" dirty="0"/>
              <a:t>о</a:t>
            </a:r>
            <a:r>
              <a:rPr dirty="0"/>
              <a:t>д.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bg-BG" dirty="0"/>
              <a:t>Помага за</a:t>
            </a:r>
            <a:r>
              <a:rPr dirty="0"/>
              <a:t> </a:t>
            </a:r>
            <a:r>
              <a:rPr dirty="0" err="1"/>
              <a:t>детоксик</a:t>
            </a:r>
            <a:r>
              <a:rPr lang="bg-BG" dirty="0" err="1"/>
              <a:t>ация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  <p:pic>
        <p:nvPicPr>
          <p:cNvPr id="750" name="image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221" y="2528099"/>
            <a:ext cx="6521531" cy="8466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0" cy="13708862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Shape 755"/>
          <p:cNvSpPr/>
          <p:nvPr/>
        </p:nvSpPr>
        <p:spPr>
          <a:xfrm>
            <a:off x="7084037" y="1060443"/>
            <a:ext cx="10215924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r>
              <a:rPr dirty="0"/>
              <a:t>  </a:t>
            </a:r>
          </a:p>
        </p:txBody>
      </p:sp>
      <p:sp>
        <p:nvSpPr>
          <p:cNvPr id="756" name="Shape 756"/>
          <p:cNvSpPr/>
          <p:nvPr/>
        </p:nvSpPr>
        <p:spPr>
          <a:xfrm>
            <a:off x="1382611" y="5651715"/>
            <a:ext cx="8054128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Защита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окислителн</a:t>
            </a:r>
            <a:r>
              <a:rPr lang="bg-BG" dirty="0"/>
              <a:t>ИЯ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стрес</a:t>
            </a:r>
            <a:endParaRPr dirty="0"/>
          </a:p>
        </p:txBody>
      </p:sp>
      <p:pic>
        <p:nvPicPr>
          <p:cNvPr id="757" name="image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74" y="3168831"/>
            <a:ext cx="2286003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image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083" y="3168831"/>
            <a:ext cx="2291834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age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450" y="7873644"/>
            <a:ext cx="2286003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1322" y="3168831"/>
            <a:ext cx="2286003" cy="2286003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761"/>
          <p:cNvSpPr/>
          <p:nvPr/>
        </p:nvSpPr>
        <p:spPr>
          <a:xfrm>
            <a:off x="8164934" y="5886665"/>
            <a:ext cx="8054131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Оптими</a:t>
            </a:r>
            <a:r>
              <a:rPr lang="bg-BG" dirty="0"/>
              <a:t>ЗИРАНЕ НА ХРАНОСМИЛАНЕТО</a:t>
            </a:r>
            <a:endParaRPr dirty="0"/>
          </a:p>
        </p:txBody>
      </p:sp>
      <p:sp>
        <p:nvSpPr>
          <p:cNvPr id="762" name="Shape 762"/>
          <p:cNvSpPr/>
          <p:nvPr/>
        </p:nvSpPr>
        <p:spPr>
          <a:xfrm>
            <a:off x="4117387" y="10381928"/>
            <a:ext cx="8054128" cy="214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пов</a:t>
            </a:r>
            <a:r>
              <a:rPr lang="bg-BG" dirty="0"/>
              <a:t>И</a:t>
            </a:r>
            <a:r>
              <a:rPr dirty="0"/>
              <a:t>ш</a:t>
            </a:r>
            <a:r>
              <a:rPr lang="bg-BG" dirty="0"/>
              <a:t>АВАНЕ НА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работоспособност</a:t>
            </a:r>
            <a:r>
              <a:rPr lang="bg-BG" dirty="0"/>
              <a:t>ТА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/>
              <a:t>и </a:t>
            </a:r>
            <a:r>
              <a:rPr dirty="0" err="1"/>
              <a:t>устойчивост</a:t>
            </a:r>
            <a:r>
              <a:rPr lang="bg-BG" dirty="0"/>
              <a:t>ТА КЪМ НАТОВАРВАНИЯ</a:t>
            </a:r>
            <a:endParaRPr dirty="0"/>
          </a:p>
        </p:txBody>
      </p:sp>
      <p:sp>
        <p:nvSpPr>
          <p:cNvPr id="763" name="Shape 763"/>
          <p:cNvSpPr/>
          <p:nvPr/>
        </p:nvSpPr>
        <p:spPr>
          <a:xfrm>
            <a:off x="14947261" y="5886665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Активно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лголетие</a:t>
            </a:r>
            <a:endParaRPr dirty="0"/>
          </a:p>
        </p:txBody>
      </p:sp>
      <p:pic>
        <p:nvPicPr>
          <p:cNvPr id="764" name="image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8183" y="7873644"/>
            <a:ext cx="2286003" cy="228600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Shape 765"/>
          <p:cNvSpPr/>
          <p:nvPr/>
        </p:nvSpPr>
        <p:spPr>
          <a:xfrm>
            <a:off x="12784118" y="10381928"/>
            <a:ext cx="8054131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 err="1"/>
              <a:t>доп</a:t>
            </a:r>
            <a:r>
              <a:rPr lang="bg-BG" dirty="0"/>
              <a:t>Ъ</a:t>
            </a:r>
            <a:r>
              <a:rPr dirty="0" err="1"/>
              <a:t>лнител</a:t>
            </a:r>
            <a:r>
              <a:rPr lang="bg-BG" dirty="0"/>
              <a:t>Е</a:t>
            </a:r>
            <a:r>
              <a:rPr dirty="0"/>
              <a:t>н</a:t>
            </a:r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точник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витамин</a:t>
            </a:r>
            <a:r>
              <a:rPr lang="bg-BG" dirty="0"/>
              <a:t>И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dirty="0"/>
              <a:t>и </a:t>
            </a:r>
            <a:r>
              <a:rPr dirty="0" err="1"/>
              <a:t>минерал</a:t>
            </a:r>
            <a:r>
              <a:rPr lang="bg-BG" dirty="0"/>
              <a:t>И</a:t>
            </a:r>
            <a:endParaRPr dirty="0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" name="Shape 768"/>
          <p:cNvSpPr/>
          <p:nvPr/>
        </p:nvSpPr>
        <p:spPr>
          <a:xfrm>
            <a:off x="1923237" y="1756062"/>
            <a:ext cx="8446209" cy="118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6600" b="1">
                <a:solidFill>
                  <a:srgbClr val="E22F76"/>
                </a:solidFill>
              </a:defRPr>
            </a:lvl1pPr>
          </a:lstStyle>
          <a:p>
            <a:r>
              <a:rPr lang="bg-BG" dirty="0"/>
              <a:t>Корал </a:t>
            </a:r>
            <a:r>
              <a:rPr lang="bg-BG" dirty="0" err="1"/>
              <a:t>Детокс</a:t>
            </a:r>
            <a:r>
              <a:rPr lang="bg-BG" dirty="0"/>
              <a:t> Плюс</a:t>
            </a:r>
            <a:endParaRPr dirty="0"/>
          </a:p>
        </p:txBody>
      </p:sp>
      <p:sp>
        <p:nvSpPr>
          <p:cNvPr id="769" name="Shape 769"/>
          <p:cNvSpPr/>
          <p:nvPr/>
        </p:nvSpPr>
        <p:spPr>
          <a:xfrm>
            <a:off x="1916963" y="5234111"/>
            <a:ext cx="3951389" cy="362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b="1">
                <a:solidFill>
                  <a:srgbClr val="535353"/>
                </a:solidFill>
              </a:defRPr>
            </a:pPr>
            <a:r>
              <a:rPr dirty="0"/>
              <a:t>БОНУСН</a:t>
            </a:r>
            <a:r>
              <a:rPr lang="bg-BG" dirty="0"/>
              <a:t>И ТОЧКИ</a:t>
            </a: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dirty="0"/>
              <a:t>КЛУБНА ЦЕН</a:t>
            </a:r>
            <a:r>
              <a:rPr lang="bg-BG" dirty="0"/>
              <a:t>А</a:t>
            </a:r>
          </a:p>
          <a:p>
            <a:pPr>
              <a:defRPr b="1">
                <a:solidFill>
                  <a:srgbClr val="535353"/>
                </a:solidFill>
              </a:defRPr>
            </a:pPr>
            <a:endParaRPr lang="bg-BG"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bg-BG" dirty="0"/>
              <a:t>КЛИЕНТСКА</a:t>
            </a:r>
            <a:r>
              <a:rPr dirty="0"/>
              <a:t> ЦЕНА</a:t>
            </a:r>
          </a:p>
        </p:txBody>
      </p:sp>
      <p:sp>
        <p:nvSpPr>
          <p:cNvPr id="770" name="Shape 770"/>
          <p:cNvSpPr/>
          <p:nvPr/>
        </p:nvSpPr>
        <p:spPr>
          <a:xfrm>
            <a:off x="7234070" y="5045835"/>
            <a:ext cx="918705" cy="911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5200" b="1">
                <a:solidFill>
                  <a:srgbClr val="E22F76"/>
                </a:solidFill>
              </a:defRPr>
            </a:lvl1pPr>
          </a:lstStyle>
          <a:p>
            <a:r>
              <a:t>83</a:t>
            </a:r>
          </a:p>
        </p:txBody>
      </p:sp>
      <p:sp>
        <p:nvSpPr>
          <p:cNvPr id="771" name="Shape 771"/>
          <p:cNvSpPr/>
          <p:nvPr/>
        </p:nvSpPr>
        <p:spPr>
          <a:xfrm>
            <a:off x="7090436" y="7850902"/>
            <a:ext cx="3095385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lang="bg-BG" dirty="0" smtClean="0"/>
              <a:t>261.38</a:t>
            </a:r>
            <a:r>
              <a:rPr smtClean="0"/>
              <a:t> </a:t>
            </a:r>
            <a:r>
              <a:rPr lang="bg-BG" sz="3200" dirty="0" smtClean="0"/>
              <a:t>ЛВ</a:t>
            </a:r>
            <a:r>
              <a:rPr sz="3200" smtClean="0"/>
              <a:t>.</a:t>
            </a:r>
            <a:endParaRPr sz="3200"/>
          </a:p>
        </p:txBody>
      </p:sp>
      <p:sp>
        <p:nvSpPr>
          <p:cNvPr id="772" name="Shape 772"/>
          <p:cNvSpPr/>
          <p:nvPr/>
        </p:nvSpPr>
        <p:spPr>
          <a:xfrm>
            <a:off x="7090436" y="6438417"/>
            <a:ext cx="3137063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lang="bg-BG" dirty="0" smtClean="0"/>
              <a:t>209.10</a:t>
            </a:r>
            <a:r>
              <a:rPr sz="3200" smtClean="0"/>
              <a:t> </a:t>
            </a:r>
            <a:r>
              <a:rPr lang="bg-BG" sz="3200" dirty="0" smtClean="0"/>
              <a:t>ЛВ</a:t>
            </a:r>
            <a:r>
              <a:rPr sz="3200" smtClean="0"/>
              <a:t>.</a:t>
            </a:r>
            <a:endParaRPr sz="3200"/>
          </a:p>
        </p:txBody>
      </p:sp>
      <p:sp>
        <p:nvSpPr>
          <p:cNvPr id="773" name="Shape 773"/>
          <p:cNvSpPr/>
          <p:nvPr/>
        </p:nvSpPr>
        <p:spPr>
          <a:xfrm>
            <a:off x="7144928" y="4965960"/>
            <a:ext cx="1071595" cy="1071595"/>
          </a:xfrm>
          <a:prstGeom prst="ellipse">
            <a:avLst/>
          </a:prstGeom>
          <a:ln w="25400">
            <a:solidFill>
              <a:srgbClr val="F989BF"/>
            </a:solidFill>
          </a:ln>
        </p:spPr>
        <p:txBody>
          <a:bodyPr lIns="85718" tIns="85718" rIns="85718" bIns="85718" anchor="ctr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52542" y="3373258"/>
            <a:ext cx="9704988" cy="6130318"/>
          </a:xfrm>
          <a:prstGeom prst="rect">
            <a:avLst/>
          </a:prstGeom>
          <a:effectLst>
            <a:outerShdw blurRad="304800" dist="127000" dir="2700000" sx="102000" sy="102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/>
        </p:nvSpPr>
        <p:spPr>
          <a:xfrm>
            <a:off x="-36711" y="-50800"/>
            <a:ext cx="24457422" cy="13817600"/>
          </a:xfrm>
          <a:prstGeom prst="rect">
            <a:avLst/>
          </a:prstGeom>
          <a:solidFill>
            <a:srgbClr val="E43078"/>
          </a:solidFill>
          <a:ln w="12700">
            <a:miter lim="400000"/>
          </a:ln>
        </p:spPr>
        <p:txBody>
          <a:bodyPr lIns="85718" tIns="85718" rIns="85718" bIns="85718" anchor="ctr"/>
          <a:lstStyle/>
          <a:p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6313973" y="5845064"/>
            <a:ext cx="14322818" cy="1012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40000"/>
              </a:lnSpc>
              <a:defRPr sz="4400" b="1" cap="all">
                <a:solidFill>
                  <a:srgbClr val="FFFFFF"/>
                </a:solidFill>
              </a:defRPr>
            </a:lvl1pPr>
          </a:lstStyle>
          <a:p>
            <a:r>
              <a:rPr dirty="0"/>
              <a:t>АКТИВ</a:t>
            </a:r>
            <a:r>
              <a:rPr lang="bg-BG" dirty="0"/>
              <a:t>ИРАНЕ НА</a:t>
            </a:r>
            <a:r>
              <a:rPr dirty="0"/>
              <a:t> ЕСТЕСТВЕНО</a:t>
            </a:r>
            <a:r>
              <a:rPr lang="bg-BG" dirty="0"/>
              <a:t>Т</a:t>
            </a:r>
            <a:r>
              <a:rPr dirty="0"/>
              <a:t>О</a:t>
            </a:r>
            <a:r>
              <a:rPr lang="bg-BG" dirty="0"/>
              <a:t> ПРЕЧИСТВАНЕ</a:t>
            </a:r>
            <a:endParaRPr dirty="0"/>
          </a:p>
        </p:txBody>
      </p:sp>
      <p:pic>
        <p:nvPicPr>
          <p:cNvPr id="778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559" y="8436091"/>
            <a:ext cx="5168885" cy="909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/>
          <p:nvPr/>
        </p:nvSpPr>
        <p:spPr>
          <a:xfrm>
            <a:off x="4798151" y="1060440"/>
            <a:ext cx="14787687" cy="343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algn="ctr">
              <a:lnSpc>
                <a:spcPct val="110000"/>
              </a:lnSpc>
              <a:defRPr sz="6600" b="1"/>
            </a:pPr>
            <a:r>
              <a:rPr dirty="0"/>
              <a:t>ТОКСИН</a:t>
            </a:r>
            <a:r>
              <a:rPr lang="bg-BG" dirty="0"/>
              <a:t>ИТЕ</a:t>
            </a:r>
            <a:endParaRPr dirty="0"/>
          </a:p>
          <a:p>
            <a:pPr algn="ctr">
              <a:lnSpc>
                <a:spcPct val="110000"/>
              </a:lnSpc>
              <a:defRPr sz="6600" b="1" cap="all"/>
            </a:pPr>
            <a:r>
              <a:rPr dirty="0" err="1"/>
              <a:t>попадат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>
                <a:solidFill>
                  <a:srgbClr val="A61C56"/>
                </a:solidFill>
              </a:rPr>
              <a:t>ОТВЪН</a:t>
            </a:r>
            <a:endParaRPr dirty="0">
              <a:solidFill>
                <a:srgbClr val="A61C56"/>
              </a:solidFill>
            </a:endParaRPr>
          </a:p>
          <a:p>
            <a:pPr algn="ctr">
              <a:lnSpc>
                <a:spcPct val="110000"/>
              </a:lnSpc>
              <a:defRPr sz="6600" b="1" cap="all"/>
            </a:pPr>
            <a:r>
              <a:rPr dirty="0"/>
              <a:t>и </a:t>
            </a:r>
            <a:r>
              <a:rPr lang="bg-BG" dirty="0"/>
              <a:t>СЕ </a:t>
            </a:r>
            <a:r>
              <a:rPr dirty="0" err="1"/>
              <a:t>образу</a:t>
            </a:r>
            <a:r>
              <a:rPr lang="bg-BG" dirty="0"/>
              <a:t>ВА</a:t>
            </a:r>
            <a:r>
              <a:rPr dirty="0"/>
              <a:t>т </a:t>
            </a:r>
            <a:r>
              <a:rPr dirty="0">
                <a:solidFill>
                  <a:srgbClr val="A61C56"/>
                </a:solidFill>
              </a:rPr>
              <a:t>в</a:t>
            </a:r>
            <a:r>
              <a:rPr lang="bg-BG" dirty="0">
                <a:solidFill>
                  <a:srgbClr val="A61C56"/>
                </a:solidFill>
              </a:rPr>
              <a:t>Ъ</a:t>
            </a:r>
            <a:r>
              <a:rPr dirty="0" err="1">
                <a:solidFill>
                  <a:srgbClr val="A61C56"/>
                </a:solidFill>
              </a:rPr>
              <a:t>тр</a:t>
            </a:r>
            <a:r>
              <a:rPr lang="bg-BG" dirty="0">
                <a:solidFill>
                  <a:srgbClr val="A61C56"/>
                </a:solidFill>
              </a:rPr>
              <a:t>Е</a:t>
            </a:r>
            <a:r>
              <a:rPr dirty="0"/>
              <a:t> </a:t>
            </a:r>
          </a:p>
        </p:txBody>
      </p:sp>
      <p:sp>
        <p:nvSpPr>
          <p:cNvPr id="518" name="Shape 518"/>
          <p:cNvSpPr/>
          <p:nvPr/>
        </p:nvSpPr>
        <p:spPr>
          <a:xfrm>
            <a:off x="15041438" y="9894802"/>
            <a:ext cx="4517248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A8175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bg-BG" dirty="0"/>
              <a:t>е</a:t>
            </a:r>
            <a:r>
              <a:rPr dirty="0" err="1"/>
              <a:t>кзотоксин</a:t>
            </a:r>
            <a:endParaRPr dirty="0"/>
          </a:p>
        </p:txBody>
      </p:sp>
      <p:sp>
        <p:nvSpPr>
          <p:cNvPr id="519" name="Shape 519"/>
          <p:cNvSpPr/>
          <p:nvPr/>
        </p:nvSpPr>
        <p:spPr>
          <a:xfrm>
            <a:off x="4943163" y="9894079"/>
            <a:ext cx="4659916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A8175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bg-BG" dirty="0"/>
              <a:t>Е</a:t>
            </a:r>
            <a:r>
              <a:rPr dirty="0" err="1"/>
              <a:t>ндотоксин</a:t>
            </a:r>
            <a:endParaRPr dirty="0"/>
          </a:p>
        </p:txBody>
      </p:sp>
      <p:grpSp>
        <p:nvGrpSpPr>
          <p:cNvPr id="522" name="Group 522"/>
          <p:cNvGrpSpPr/>
          <p:nvPr/>
        </p:nvGrpSpPr>
        <p:grpSpPr>
          <a:xfrm>
            <a:off x="15302857" y="5565968"/>
            <a:ext cx="4006465" cy="4006463"/>
            <a:chOff x="0" y="0"/>
            <a:chExt cx="4006463" cy="4006462"/>
          </a:xfrm>
        </p:grpSpPr>
        <p:pic>
          <p:nvPicPr>
            <p:cNvPr id="520" name="image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438" y="503437"/>
              <a:ext cx="2935585" cy="2999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Shape 521"/>
            <p:cNvSpPr/>
            <p:nvPr/>
          </p:nvSpPr>
          <p:spPr>
            <a:xfrm>
              <a:off x="-1" y="-1"/>
              <a:ext cx="4006465" cy="4006463"/>
            </a:xfrm>
            <a:prstGeom prst="ellipse">
              <a:avLst/>
            </a:prstGeom>
            <a:noFill/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3" name="Shape 523"/>
          <p:cNvSpPr/>
          <p:nvPr/>
        </p:nvSpPr>
        <p:spPr>
          <a:xfrm>
            <a:off x="4955861" y="10958330"/>
            <a:ext cx="4670643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 algn="ctr">
              <a:defRPr b="1" cap="all"/>
            </a:lvl1pPr>
          </a:lstStyle>
          <a:p>
            <a:r>
              <a:rPr dirty="0" err="1"/>
              <a:t>Образу</a:t>
            </a:r>
            <a:r>
              <a:rPr lang="bg-BG" dirty="0"/>
              <a:t>ва се вътре в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</p:txBody>
      </p:sp>
      <p:grpSp>
        <p:nvGrpSpPr>
          <p:cNvPr id="526" name="Group 526"/>
          <p:cNvGrpSpPr/>
          <p:nvPr/>
        </p:nvGrpSpPr>
        <p:grpSpPr>
          <a:xfrm>
            <a:off x="5287951" y="5565968"/>
            <a:ext cx="4006463" cy="4006463"/>
            <a:chOff x="0" y="0"/>
            <a:chExt cx="4006462" cy="4006462"/>
          </a:xfrm>
        </p:grpSpPr>
        <p:pic>
          <p:nvPicPr>
            <p:cNvPr id="524" name="image1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439" y="606632"/>
              <a:ext cx="2935584" cy="2548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5" name="Shape 525"/>
            <p:cNvSpPr/>
            <p:nvPr/>
          </p:nvSpPr>
          <p:spPr>
            <a:xfrm>
              <a:off x="-1" y="-1"/>
              <a:ext cx="4006463" cy="4006463"/>
            </a:xfrm>
            <a:prstGeom prst="ellipse">
              <a:avLst/>
            </a:prstGeom>
            <a:noFill/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7" name="Shape 527"/>
          <p:cNvSpPr/>
          <p:nvPr/>
        </p:nvSpPr>
        <p:spPr>
          <a:xfrm>
            <a:off x="15021565" y="10958330"/>
            <a:ext cx="4670645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/>
            </a:pPr>
            <a:r>
              <a:rPr dirty="0" err="1"/>
              <a:t>Пост</a:t>
            </a:r>
            <a:r>
              <a:rPr lang="bg-BG" dirty="0" err="1"/>
              <a:t>ъпва</a:t>
            </a:r>
            <a:r>
              <a:rPr dirty="0"/>
              <a:t> </a:t>
            </a:r>
          </a:p>
          <a:p>
            <a:pPr algn="ctr">
              <a:defRPr b="1" cap="all"/>
            </a:pPr>
            <a:r>
              <a:rPr dirty="0"/>
              <a:t>в </a:t>
            </a:r>
            <a:r>
              <a:rPr dirty="0" err="1"/>
              <a:t>организм</a:t>
            </a:r>
            <a:r>
              <a:rPr lang="bg-BG" dirty="0"/>
              <a:t>а отвън</a:t>
            </a:r>
            <a:endParaRPr dirty="0"/>
          </a:p>
        </p:txBody>
      </p:sp>
      <p:sp>
        <p:nvSpPr>
          <p:cNvPr id="528" name="Shape 528"/>
          <p:cNvSpPr/>
          <p:nvPr/>
        </p:nvSpPr>
        <p:spPr>
          <a:xfrm flipV="1">
            <a:off x="12192000" y="6171879"/>
            <a:ext cx="0" cy="1975907"/>
          </a:xfrm>
          <a:prstGeom prst="line">
            <a:avLst/>
          </a:prstGeom>
          <a:ln w="63500">
            <a:solidFill>
              <a:srgbClr val="E4307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1914441" y="1060443"/>
            <a:ext cx="12655694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/>
            </a:lvl1pPr>
          </a:lstStyle>
          <a:p>
            <a:r>
              <a:rPr lang="bg-BG" dirty="0"/>
              <a:t>КАКВО Е ИЗВЕСТНО ЗА ТЯХ</a:t>
            </a:r>
            <a:r>
              <a:rPr dirty="0"/>
              <a:t>?</a:t>
            </a:r>
          </a:p>
        </p:txBody>
      </p:sp>
      <p:sp>
        <p:nvSpPr>
          <p:cNvPr id="534" name="Shape 534"/>
          <p:cNvSpPr/>
          <p:nvPr/>
        </p:nvSpPr>
        <p:spPr>
          <a:xfrm>
            <a:off x="14369634" y="9171630"/>
            <a:ext cx="6453676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6A6E8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водора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/>
              <a:t>И</a:t>
            </a:r>
            <a:endParaRPr dirty="0"/>
          </a:p>
        </p:txBody>
      </p:sp>
      <p:grpSp>
        <p:nvGrpSpPr>
          <p:cNvPr id="537" name="Group 537"/>
          <p:cNvGrpSpPr/>
          <p:nvPr/>
        </p:nvGrpSpPr>
        <p:grpSpPr>
          <a:xfrm>
            <a:off x="1865923" y="4456644"/>
            <a:ext cx="9941931" cy="3752851"/>
            <a:chOff x="-1" y="0"/>
            <a:chExt cx="9941929" cy="3752849"/>
          </a:xfrm>
        </p:grpSpPr>
        <p:sp>
          <p:nvSpPr>
            <p:cNvPr id="535" name="Shape 535"/>
            <p:cNvSpPr/>
            <p:nvPr/>
          </p:nvSpPr>
          <p:spPr>
            <a:xfrm>
              <a:off x="3829470" y="-1"/>
              <a:ext cx="6112459" cy="3752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85718" tIns="85718" rIns="85718" bIns="85718" numCol="1" anchor="t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F8BC3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20%</a:t>
              </a:r>
            </a:p>
          </p:txBody>
        </p:sp>
        <p:pic>
          <p:nvPicPr>
            <p:cNvPr id="536" name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0"/>
              <a:ext cx="3644071" cy="3752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0" name="Group 540"/>
          <p:cNvGrpSpPr/>
          <p:nvPr/>
        </p:nvGrpSpPr>
        <p:grpSpPr>
          <a:xfrm>
            <a:off x="14217571" y="4050822"/>
            <a:ext cx="9192524" cy="4564491"/>
            <a:chOff x="0" y="0"/>
            <a:chExt cx="9192522" cy="4564489"/>
          </a:xfrm>
        </p:grpSpPr>
        <p:pic>
          <p:nvPicPr>
            <p:cNvPr id="538" name="image1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2792694" cy="4564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9" name="Shape 539"/>
            <p:cNvSpPr/>
            <p:nvPr/>
          </p:nvSpPr>
          <p:spPr>
            <a:xfrm>
              <a:off x="3080063" y="405820"/>
              <a:ext cx="6112459" cy="3752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85718" tIns="85718" rIns="85718" bIns="85718" numCol="1" anchor="t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3B76F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80%</a:t>
              </a:r>
            </a:p>
          </p:txBody>
        </p:sp>
      </p:grpSp>
      <p:sp>
        <p:nvSpPr>
          <p:cNvPr id="541" name="Shape 541"/>
          <p:cNvSpPr/>
          <p:nvPr/>
        </p:nvSpPr>
        <p:spPr>
          <a:xfrm>
            <a:off x="1906701" y="9171630"/>
            <a:ext cx="7359373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6A6E8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bg-BG" dirty="0"/>
              <a:t>МАСТНО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творим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542" name="Shape 542"/>
          <p:cNvSpPr/>
          <p:nvPr/>
        </p:nvSpPr>
        <p:spPr>
          <a:xfrm flipV="1">
            <a:off x="12699999" y="4400405"/>
            <a:ext cx="4" cy="3865322"/>
          </a:xfrm>
          <a:prstGeom prst="line">
            <a:avLst/>
          </a:prstGeom>
          <a:ln w="63500">
            <a:solidFill>
              <a:srgbClr val="E4307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ag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568"/>
            <a:ext cx="24384005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hape 547"/>
          <p:cNvSpPr/>
          <p:nvPr/>
        </p:nvSpPr>
        <p:spPr>
          <a:xfrm>
            <a:off x="1914442" y="1060440"/>
            <a:ext cx="16308938" cy="343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pPr>
            <a:r>
              <a:rPr lang="bg-BG" dirty="0"/>
              <a:t>АКО</a:t>
            </a:r>
            <a:r>
              <a:rPr dirty="0"/>
              <a:t> </a:t>
            </a:r>
            <a:r>
              <a:rPr dirty="0" err="1"/>
              <a:t>орган</a:t>
            </a:r>
            <a:r>
              <a:rPr lang="bg-BG" dirty="0"/>
              <a:t>ИТЕ НА ОТДЕЛИТЕЛНАТА </a:t>
            </a:r>
          </a:p>
          <a:p>
            <a: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pPr>
            <a:r>
              <a:rPr lang="bg-BG" dirty="0"/>
              <a:t>СИСТЕМА</a:t>
            </a:r>
            <a:r>
              <a:rPr dirty="0"/>
              <a:t> </a:t>
            </a:r>
            <a:r>
              <a:rPr dirty="0" err="1"/>
              <a:t>не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справят</a:t>
            </a:r>
            <a:r>
              <a:rPr dirty="0"/>
              <a:t> </a:t>
            </a:r>
          </a:p>
          <a:p>
            <a:pPr>
              <a:lnSpc>
                <a:spcPct val="110000"/>
              </a:lnSpc>
              <a:defRPr sz="6600" b="1" cap="all">
                <a:solidFill>
                  <a:srgbClr val="F480B4"/>
                </a:solidFill>
              </a:defRPr>
            </a:pPr>
            <a:r>
              <a:rPr lang="bg-BG" dirty="0"/>
              <a:t>С ИЗВЕЖДАНЕТО НА ТОКСИНИТЕ</a:t>
            </a:r>
            <a:r>
              <a:rPr dirty="0"/>
              <a:t>:</a:t>
            </a:r>
          </a:p>
        </p:txBody>
      </p:sp>
      <p:pic>
        <p:nvPicPr>
          <p:cNvPr id="548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4716" y="1914319"/>
            <a:ext cx="4216906" cy="1058407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>
            <a:off x="2084534" y="5095585"/>
            <a:ext cx="9539634" cy="712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dirty="0" err="1"/>
              <a:t>проблем</a:t>
            </a:r>
            <a:r>
              <a:rPr lang="bg-BG" dirty="0"/>
              <a:t>и</a:t>
            </a:r>
            <a:r>
              <a:rPr dirty="0"/>
              <a:t> с </a:t>
            </a:r>
            <a:r>
              <a:rPr dirty="0" err="1"/>
              <a:t>кож</a:t>
            </a:r>
            <a:r>
              <a:rPr lang="bg-BG" dirty="0"/>
              <a:t>ата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bg-BG" dirty="0"/>
              <a:t>н</a:t>
            </a:r>
            <a:r>
              <a:rPr dirty="0" err="1"/>
              <a:t>арушения</a:t>
            </a:r>
            <a:r>
              <a:rPr lang="bg-BG" dirty="0"/>
              <a:t> на храносмилането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bg-BG" dirty="0"/>
              <a:t>з</a:t>
            </a:r>
            <a:r>
              <a:rPr dirty="0" err="1"/>
              <a:t>абол</a:t>
            </a:r>
            <a:r>
              <a:rPr lang="bg-BG" dirty="0"/>
              <a:t>я</a:t>
            </a:r>
            <a:r>
              <a:rPr dirty="0" err="1"/>
              <a:t>вания</a:t>
            </a:r>
            <a:r>
              <a:rPr lang="bg-BG" dirty="0"/>
              <a:t> на</a:t>
            </a:r>
            <a:r>
              <a:rPr dirty="0"/>
              <a:t> д</a:t>
            </a:r>
            <a:r>
              <a:rPr lang="bg-BG" dirty="0"/>
              <a:t>и</a:t>
            </a:r>
            <a:r>
              <a:rPr dirty="0" err="1"/>
              <a:t>хателн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bg-BG" dirty="0"/>
              <a:t>п</a:t>
            </a:r>
            <a:r>
              <a:rPr dirty="0" err="1"/>
              <a:t>оражения</a:t>
            </a:r>
            <a:r>
              <a:rPr lang="bg-BG" dirty="0"/>
              <a:t> на ставите и костите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bg-BG" dirty="0"/>
              <a:t>п</a:t>
            </a:r>
            <a:r>
              <a:rPr dirty="0" err="1"/>
              <a:t>сихологич</a:t>
            </a:r>
            <a:r>
              <a:rPr lang="bg-BG" dirty="0"/>
              <a:t>ни 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стройства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bg-BG" dirty="0"/>
              <a:t>н</a:t>
            </a:r>
            <a:r>
              <a:rPr dirty="0" err="1"/>
              <a:t>арушения</a:t>
            </a:r>
            <a:r>
              <a:rPr lang="bg-BG" dirty="0"/>
              <a:t> на кръвното налягане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dirty="0" err="1"/>
              <a:t>гинекологич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проблем</a:t>
            </a:r>
            <a:r>
              <a:rPr lang="bg-BG" dirty="0"/>
              <a:t>и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dirty="0" err="1"/>
              <a:t>от</a:t>
            </a:r>
            <a:r>
              <a:rPr lang="bg-BG" dirty="0" err="1"/>
              <a:t>оци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lang="bg-BG" dirty="0"/>
              <a:t>-</a:t>
            </a:r>
            <a:r>
              <a:rPr dirty="0"/>
              <a:t> </a:t>
            </a:r>
            <a:r>
              <a:rPr dirty="0" err="1"/>
              <a:t>други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endParaRPr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/>
          <p:nvPr/>
        </p:nvSpPr>
        <p:spPr>
          <a:xfrm>
            <a:off x="1914439" y="1060443"/>
            <a:ext cx="11507944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bg-BG" dirty="0"/>
              <a:t>ЗАЩО  СЕ СЛУЧВА ТАКА</a:t>
            </a:r>
            <a:r>
              <a:rPr dirty="0"/>
              <a:t>? </a:t>
            </a:r>
          </a:p>
        </p:txBody>
      </p:sp>
      <p:sp>
        <p:nvSpPr>
          <p:cNvPr id="555" name="Shape 555"/>
          <p:cNvSpPr/>
          <p:nvPr/>
        </p:nvSpPr>
        <p:spPr>
          <a:xfrm>
            <a:off x="1546330" y="7440178"/>
            <a:ext cx="8054128" cy="263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Количество</a:t>
            </a:r>
            <a:r>
              <a:rPr lang="bg-BG" dirty="0"/>
              <a:t>ТО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</a:t>
            </a:r>
            <a:r>
              <a:rPr dirty="0"/>
              <a:t>, </a:t>
            </a:r>
            <a:endParaRPr lang="bg-BG" dirty="0"/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КОИТО СЕ </a:t>
            </a:r>
            <a:r>
              <a:rPr dirty="0" err="1"/>
              <a:t>образу</a:t>
            </a:r>
            <a:r>
              <a:rPr lang="bg-BG" dirty="0"/>
              <a:t>ВАТ ВЪТРЕ В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</a:t>
            </a:r>
            <a:r>
              <a:rPr lang="bg-BG" dirty="0"/>
              <a:t> Е МНОГО ГОЛЯМО И ТОЙ НЕ Е В СЪСТОЯНИЕ ДА СЕ СПРАВИ САМОСТОЯТЕЛНО С ТЯХ</a:t>
            </a:r>
            <a:r>
              <a:rPr dirty="0"/>
              <a:t> </a:t>
            </a:r>
          </a:p>
        </p:txBody>
      </p:sp>
      <p:sp>
        <p:nvSpPr>
          <p:cNvPr id="556" name="Shape 556"/>
          <p:cNvSpPr/>
          <p:nvPr/>
        </p:nvSpPr>
        <p:spPr>
          <a:xfrm>
            <a:off x="11172090" y="7450841"/>
            <a:ext cx="5525409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535353"/>
                </a:solidFill>
              </a:defRPr>
            </a:lvl1pPr>
          </a:lstStyle>
          <a:p>
            <a:r>
              <a:rPr dirty="0" err="1"/>
              <a:t>Агресивно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здействие</a:t>
            </a:r>
            <a:r>
              <a:rPr lang="bg-BG" dirty="0"/>
              <a:t> на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ншн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сред</a:t>
            </a:r>
            <a:r>
              <a:rPr lang="bg-BG" dirty="0"/>
              <a:t>а</a:t>
            </a:r>
            <a:endParaRPr dirty="0"/>
          </a:p>
        </p:txBody>
      </p:sp>
      <p:sp>
        <p:nvSpPr>
          <p:cNvPr id="557" name="Shape 557"/>
          <p:cNvSpPr/>
          <p:nvPr/>
        </p:nvSpPr>
        <p:spPr>
          <a:xfrm>
            <a:off x="18082942" y="7450841"/>
            <a:ext cx="6275832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Недост</a:t>
            </a:r>
            <a:r>
              <a:rPr lang="bg-BG" dirty="0" err="1"/>
              <a:t>иг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вод</a:t>
            </a:r>
            <a:r>
              <a:rPr lang="bg-BG" dirty="0"/>
              <a:t>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dirty="0" err="1"/>
              <a:t>организм</a:t>
            </a:r>
            <a:r>
              <a:rPr lang="bg-BG" dirty="0"/>
              <a:t>а</a:t>
            </a:r>
            <a:endParaRPr dirty="0"/>
          </a:p>
        </p:txBody>
      </p:sp>
      <p:pic>
        <p:nvPicPr>
          <p:cNvPr id="558" name="image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741" y="4684419"/>
            <a:ext cx="2437447" cy="23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image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6501" y="4701121"/>
            <a:ext cx="1588211" cy="2344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191" y="4677159"/>
            <a:ext cx="2187453" cy="228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1914439" y="1060443"/>
            <a:ext cx="13987789" cy="12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600" b="1" cap="all">
                <a:solidFill>
                  <a:srgbClr val="E0397A"/>
                </a:solidFill>
              </a:defRPr>
            </a:pPr>
            <a:r>
              <a:rPr lang="bg-BG" dirty="0"/>
              <a:t>С</a:t>
            </a:r>
            <a:r>
              <a:rPr dirty="0" err="1"/>
              <a:t>имптом</a:t>
            </a:r>
            <a:r>
              <a:rPr lang="bg-BG" dirty="0"/>
              <a:t>И НА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интоксикаци</a:t>
            </a:r>
            <a:r>
              <a:rPr lang="bg-BG" dirty="0">
                <a:solidFill>
                  <a:srgbClr val="535353"/>
                </a:solidFill>
              </a:rPr>
              <a:t>Я</a:t>
            </a:r>
            <a:endParaRPr dirty="0">
              <a:solidFill>
                <a:srgbClr val="535353"/>
              </a:solidFill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16514937" y="4099859"/>
            <a:ext cx="3965124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Обостр</a:t>
            </a:r>
            <a:r>
              <a:rPr lang="bg-BG" dirty="0"/>
              <a:t>ЯНЕ НА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хронич</a:t>
            </a:r>
            <a:r>
              <a:rPr lang="bg-BG" dirty="0"/>
              <a:t>НИ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</a:t>
            </a:r>
            <a:r>
              <a:rPr lang="bg-BG" dirty="0"/>
              <a:t>Я</a:t>
            </a:r>
            <a:endParaRPr dirty="0"/>
          </a:p>
        </p:txBody>
      </p:sp>
      <p:sp>
        <p:nvSpPr>
          <p:cNvPr id="567" name="Shape 567"/>
          <p:cNvSpPr/>
          <p:nvPr/>
        </p:nvSpPr>
        <p:spPr>
          <a:xfrm>
            <a:off x="16513778" y="8471499"/>
            <a:ext cx="3373621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535353"/>
                </a:solidFill>
              </a:defRPr>
            </a:lvl1pPr>
          </a:lstStyle>
          <a:p>
            <a:r>
              <a:rPr dirty="0" err="1"/>
              <a:t>Поражени</a:t>
            </a:r>
            <a:r>
              <a:rPr lang="bg-BG" dirty="0"/>
              <a:t>Я</a:t>
            </a:r>
            <a:r>
              <a:rPr dirty="0"/>
              <a:t> </a:t>
            </a:r>
            <a:r>
              <a:rPr lang="bg-BG" dirty="0"/>
              <a:t>НА </a:t>
            </a:r>
            <a:r>
              <a:rPr dirty="0" err="1"/>
              <a:t>нервн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endParaRPr dirty="0"/>
          </a:p>
        </p:txBody>
      </p:sp>
      <p:sp>
        <p:nvSpPr>
          <p:cNvPr id="568" name="Shape 568"/>
          <p:cNvSpPr/>
          <p:nvPr/>
        </p:nvSpPr>
        <p:spPr>
          <a:xfrm>
            <a:off x="20141911" y="7536859"/>
            <a:ext cx="3626392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535353"/>
                </a:solidFill>
              </a:defRPr>
            </a:pPr>
            <a:r>
              <a:rPr dirty="0" err="1"/>
              <a:t>Необратим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изменения</a:t>
            </a:r>
            <a:r>
              <a:rPr dirty="0"/>
              <a:t> </a:t>
            </a:r>
          </a:p>
          <a:p>
            <a:pPr algn="ctr">
              <a:defRPr b="1" cap="all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dirty="0" err="1"/>
              <a:t>орган</a:t>
            </a:r>
            <a:r>
              <a:rPr lang="bg-BG" dirty="0"/>
              <a:t>ИТЕ</a:t>
            </a:r>
            <a:endParaRPr dirty="0"/>
          </a:p>
        </p:txBody>
      </p:sp>
      <p:sp>
        <p:nvSpPr>
          <p:cNvPr id="569" name="Shape 569"/>
          <p:cNvSpPr/>
          <p:nvPr/>
        </p:nvSpPr>
        <p:spPr>
          <a:xfrm>
            <a:off x="3644215" y="4403071"/>
            <a:ext cx="3365386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Общ</a:t>
            </a:r>
            <a:r>
              <a:rPr lang="bg-BG" dirty="0"/>
              <a:t>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у</a:t>
            </a:r>
            <a:r>
              <a:rPr lang="bg-BG" dirty="0"/>
              <a:t>МОРА</a:t>
            </a:r>
            <a:endParaRPr dirty="0"/>
          </a:p>
        </p:txBody>
      </p:sp>
      <p:sp>
        <p:nvSpPr>
          <p:cNvPr id="570" name="Shape 570"/>
          <p:cNvSpPr/>
          <p:nvPr/>
        </p:nvSpPr>
        <p:spPr>
          <a:xfrm>
            <a:off x="3640098" y="8226703"/>
            <a:ext cx="3373619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БОЛКИ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dirty="0" err="1"/>
              <a:t>став</a:t>
            </a:r>
            <a:r>
              <a:rPr lang="bg-BG" dirty="0"/>
              <a:t>ИТЕ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и </a:t>
            </a:r>
            <a:r>
              <a:rPr lang="bg-BG" dirty="0"/>
              <a:t>МУСКУЛИТЕ</a:t>
            </a:r>
            <a:endParaRPr dirty="0"/>
          </a:p>
        </p:txBody>
      </p:sp>
      <p:sp>
        <p:nvSpPr>
          <p:cNvPr id="571" name="Shape 571"/>
          <p:cNvSpPr/>
          <p:nvPr/>
        </p:nvSpPr>
        <p:spPr>
          <a:xfrm>
            <a:off x="9520553" y="8757249"/>
            <a:ext cx="4337195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Ал</a:t>
            </a:r>
            <a:r>
              <a:rPr lang="bg-BG" dirty="0"/>
              <a:t>ЕРГИЧНИ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реакции</a:t>
            </a:r>
            <a:endParaRPr dirty="0"/>
          </a:p>
        </p:txBody>
      </p:sp>
      <p:sp>
        <p:nvSpPr>
          <p:cNvPr id="572" name="Shape 572"/>
          <p:cNvSpPr/>
          <p:nvPr/>
        </p:nvSpPr>
        <p:spPr>
          <a:xfrm>
            <a:off x="9535803" y="4223179"/>
            <a:ext cx="3626395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Появ</a:t>
            </a:r>
            <a:r>
              <a:rPr lang="bg-BG" dirty="0"/>
              <a:t>А НА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dirty="0" err="1"/>
              <a:t>хронич</a:t>
            </a:r>
            <a:r>
              <a:rPr lang="bg-BG" dirty="0"/>
              <a:t>НИ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bg-BG" dirty="0"/>
              <a:t>ЗА</a:t>
            </a:r>
            <a:r>
              <a:rPr dirty="0" err="1"/>
              <a:t>бол</a:t>
            </a:r>
            <a:r>
              <a:rPr lang="bg-BG" dirty="0"/>
              <a:t>ЯВАНИЯ</a:t>
            </a:r>
            <a:endParaRPr dirty="0"/>
          </a:p>
        </p:txBody>
      </p:sp>
      <p:grpSp>
        <p:nvGrpSpPr>
          <p:cNvPr id="575" name="Group 575"/>
          <p:cNvGrpSpPr/>
          <p:nvPr/>
        </p:nvGrpSpPr>
        <p:grpSpPr>
          <a:xfrm>
            <a:off x="20812106" y="5105400"/>
            <a:ext cx="2286007" cy="2286000"/>
            <a:chOff x="0" y="0"/>
            <a:chExt cx="2286006" cy="2286000"/>
          </a:xfrm>
        </p:grpSpPr>
        <p:sp>
          <p:nvSpPr>
            <p:cNvPr id="573" name="Shape 573"/>
            <p:cNvSpPr/>
            <p:nvPr/>
          </p:nvSpPr>
          <p:spPr>
            <a:xfrm>
              <a:off x="0" y="0"/>
              <a:ext cx="2286007" cy="2286000"/>
            </a:xfrm>
            <a:prstGeom prst="ellipse">
              <a:avLst/>
            </a:prstGeom>
            <a:solidFill>
              <a:srgbClr val="EAEAEA"/>
            </a:solidFill>
            <a:ln w="635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pic>
          <p:nvPicPr>
            <p:cNvPr id="574" name="image1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869" y="457867"/>
              <a:ext cx="1370267" cy="1370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Group 583"/>
          <p:cNvGrpSpPr/>
          <p:nvPr/>
        </p:nvGrpSpPr>
        <p:grpSpPr>
          <a:xfrm>
            <a:off x="1851549" y="2692086"/>
            <a:ext cx="20103563" cy="9772588"/>
            <a:chOff x="0" y="-1"/>
            <a:chExt cx="20103562" cy="9772586"/>
          </a:xfrm>
        </p:grpSpPr>
        <p:sp>
          <p:nvSpPr>
            <p:cNvPr id="576" name="Shape 576"/>
            <p:cNvSpPr/>
            <p:nvPr/>
          </p:nvSpPr>
          <p:spPr>
            <a:xfrm flipH="1">
              <a:off x="254638" y="1346510"/>
              <a:ext cx="4" cy="8172076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-1" y="9523833"/>
              <a:ext cx="6259306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 flipV="1">
              <a:off x="6280082" y="177874"/>
              <a:ext cx="4" cy="9594712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6322510" y="264234"/>
              <a:ext cx="6759566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 flipH="1">
              <a:off x="13184369" y="-2"/>
              <a:ext cx="4" cy="9594712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13273241" y="9523833"/>
              <a:ext cx="6759568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 flipV="1">
              <a:off x="20103558" y="6553490"/>
              <a:ext cx="4" cy="3219096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1007633" y="3836028"/>
            <a:ext cx="15171295" cy="6595420"/>
            <a:chOff x="-2" y="-2"/>
            <a:chExt cx="15171293" cy="6595418"/>
          </a:xfrm>
        </p:grpSpPr>
        <p:grpSp>
          <p:nvGrpSpPr>
            <p:cNvPr id="586" name="Group 586"/>
            <p:cNvGrpSpPr/>
            <p:nvPr/>
          </p:nvGrpSpPr>
          <p:grpSpPr>
            <a:xfrm>
              <a:off x="-3" y="-3"/>
              <a:ext cx="2286005" cy="2286009"/>
              <a:chOff x="-1" y="-1"/>
              <a:chExt cx="2286004" cy="2286007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-2"/>
                <a:ext cx="2286006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85" name="image1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331" y="328133"/>
                <a:ext cx="853341" cy="16297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89" name="Group 589"/>
            <p:cNvGrpSpPr/>
            <p:nvPr/>
          </p:nvGrpSpPr>
          <p:grpSpPr>
            <a:xfrm>
              <a:off x="-3" y="4309408"/>
              <a:ext cx="2286009" cy="2286009"/>
              <a:chOff x="-1" y="-1"/>
              <a:chExt cx="2286007" cy="2286007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88" name="image20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106" y="417106"/>
                <a:ext cx="1558994" cy="15589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2" name="Group 592"/>
            <p:cNvGrpSpPr/>
            <p:nvPr/>
          </p:nvGrpSpPr>
          <p:grpSpPr>
            <a:xfrm>
              <a:off x="5936544" y="4309408"/>
              <a:ext cx="2286009" cy="2286009"/>
              <a:chOff x="-1" y="-1"/>
              <a:chExt cx="2286007" cy="2286007"/>
            </a:xfrm>
          </p:grpSpPr>
          <p:sp>
            <p:nvSpPr>
              <p:cNvPr id="590" name="Shape 590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1" name="image21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079" y="385381"/>
                <a:ext cx="1343881" cy="14293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5" name="Group 595"/>
            <p:cNvGrpSpPr/>
            <p:nvPr/>
          </p:nvGrpSpPr>
          <p:grpSpPr>
            <a:xfrm>
              <a:off x="5936544" y="-3"/>
              <a:ext cx="2286009" cy="2286009"/>
              <a:chOff x="-1" y="-1"/>
              <a:chExt cx="2286007" cy="2286007"/>
            </a:xfrm>
          </p:grpSpPr>
          <p:sp>
            <p:nvSpPr>
              <p:cNvPr id="593" name="Shape 593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4" name="image22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576" y="383889"/>
                <a:ext cx="1589269" cy="1643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8" name="Group 598"/>
            <p:cNvGrpSpPr/>
            <p:nvPr/>
          </p:nvGrpSpPr>
          <p:grpSpPr>
            <a:xfrm>
              <a:off x="12885283" y="-3"/>
              <a:ext cx="2286009" cy="2286009"/>
              <a:chOff x="-1" y="-1"/>
              <a:chExt cx="2286007" cy="2286007"/>
            </a:xfrm>
          </p:grpSpPr>
          <p:sp>
            <p:nvSpPr>
              <p:cNvPr id="596" name="Shape 596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7" name="image23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8368" y="699529"/>
                <a:ext cx="1589268" cy="9142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1" name="Group 601"/>
            <p:cNvGrpSpPr/>
            <p:nvPr/>
          </p:nvGrpSpPr>
          <p:grpSpPr>
            <a:xfrm>
              <a:off x="12885283" y="4309408"/>
              <a:ext cx="2286009" cy="2286009"/>
              <a:chOff x="-1" y="-1"/>
              <a:chExt cx="2286007" cy="2286007"/>
            </a:xfrm>
          </p:grpSpPr>
          <p:sp>
            <p:nvSpPr>
              <p:cNvPr id="599" name="Shape 599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600" name="image24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00" y="363369"/>
                <a:ext cx="1375673" cy="14733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roup 608"/>
          <p:cNvGrpSpPr/>
          <p:nvPr/>
        </p:nvGrpSpPr>
        <p:grpSpPr>
          <a:xfrm>
            <a:off x="-7" y="-575793"/>
            <a:ext cx="24794123" cy="15765000"/>
            <a:chOff x="-2" y="0"/>
            <a:chExt cx="24794121" cy="15764998"/>
          </a:xfrm>
        </p:grpSpPr>
        <p:pic>
          <p:nvPicPr>
            <p:cNvPr id="606" name="image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579362"/>
              <a:ext cx="24384012" cy="13708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image2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83191" y="0"/>
              <a:ext cx="11110929" cy="1576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9" name="Shape 609"/>
          <p:cNvSpPr/>
          <p:nvPr/>
        </p:nvSpPr>
        <p:spPr>
          <a:xfrm>
            <a:off x="1915623" y="3571921"/>
            <a:ext cx="11517562" cy="6148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9000" b="1" cap="all">
                <a:solidFill>
                  <a:srgbClr val="FFFFFF"/>
                </a:solidFill>
              </a:defRPr>
            </a:pPr>
            <a:r>
              <a:rPr dirty="0" err="1"/>
              <a:t>Как</a:t>
            </a:r>
            <a:r>
              <a:rPr lang="bg-BG" dirty="0"/>
              <a:t> ДА ПОМОГНЕМ</a:t>
            </a:r>
            <a:endParaRPr dirty="0"/>
          </a:p>
          <a:p>
            <a:pPr>
              <a:lnSpc>
                <a:spcPct val="110000"/>
              </a:lnSpc>
              <a:defRPr sz="9000" b="1" cap="all">
                <a:solidFill>
                  <a:srgbClr val="FFFFFF"/>
                </a:solidFill>
              </a:defRPr>
            </a:pPr>
            <a:r>
              <a:rPr lang="bg-BG" dirty="0"/>
              <a:t>НА </a:t>
            </a:r>
            <a:r>
              <a:rPr dirty="0" err="1"/>
              <a:t>организм</a:t>
            </a:r>
            <a:r>
              <a:rPr lang="bg-BG" dirty="0"/>
              <a:t>А</a:t>
            </a:r>
            <a:endParaRPr dirty="0"/>
          </a:p>
          <a:p>
            <a:pPr>
              <a:lnSpc>
                <a:spcPct val="110000"/>
              </a:lnSpc>
              <a:defRPr sz="9000" b="1" cap="all">
                <a:solidFill>
                  <a:srgbClr val="F282B4"/>
                </a:solidFill>
              </a:defRPr>
            </a:pPr>
            <a:r>
              <a:rPr lang="bg-BG" dirty="0"/>
              <a:t>ДА СЕ </a:t>
            </a:r>
            <a:r>
              <a:rPr dirty="0" err="1"/>
              <a:t>избави</a:t>
            </a:r>
            <a:endParaRPr dirty="0"/>
          </a:p>
          <a:p>
            <a:pPr>
              <a:lnSpc>
                <a:spcPct val="110000"/>
              </a:lnSpc>
              <a:defRPr sz="9000" b="1" cap="all">
                <a:solidFill>
                  <a:srgbClr val="FFFFFF"/>
                </a:solidFill>
              </a:defRPr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токсин</a:t>
            </a:r>
            <a:r>
              <a:rPr lang="bg-BG" dirty="0"/>
              <a:t>ИТЕ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age26.png"/>
          <p:cNvPicPr>
            <a:picLocks noChangeAspect="1"/>
          </p:cNvPicPr>
          <p:nvPr/>
        </p:nvPicPr>
        <p:blipFill>
          <a:blip r:embed="rId4"/>
          <a:srcRect l="10408" t="1179" r="29660" b="16683"/>
          <a:stretch>
            <a:fillRect/>
          </a:stretch>
        </p:blipFill>
        <p:spPr>
          <a:xfrm>
            <a:off x="12099246" y="1311075"/>
            <a:ext cx="12328635" cy="11265995"/>
          </a:xfrm>
          <a:prstGeom prst="rect">
            <a:avLst/>
          </a:prstGeom>
          <a:ln w="88900">
            <a:solidFill>
              <a:srgbClr val="E23579"/>
            </a:solidFill>
          </a:ln>
        </p:spPr>
      </p:pic>
      <p:grpSp>
        <p:nvGrpSpPr>
          <p:cNvPr id="619" name="Group 619"/>
          <p:cNvGrpSpPr/>
          <p:nvPr/>
        </p:nvGrpSpPr>
        <p:grpSpPr>
          <a:xfrm>
            <a:off x="1687507" y="3207541"/>
            <a:ext cx="6491469" cy="3647104"/>
            <a:chOff x="-2" y="-1"/>
            <a:chExt cx="6491467" cy="3647102"/>
          </a:xfrm>
        </p:grpSpPr>
        <p:sp>
          <p:nvSpPr>
            <p:cNvPr id="615" name="Shape 615"/>
            <p:cNvSpPr/>
            <p:nvPr/>
          </p:nvSpPr>
          <p:spPr>
            <a:xfrm>
              <a:off x="891" y="-1"/>
              <a:ext cx="3035999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3571" y="495300"/>
              <a:ext cx="3197825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-2" y="927100"/>
              <a:ext cx="4410278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215628" y="26895"/>
              <a:ext cx="6275837" cy="3620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/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 err="1"/>
                <a:t>Владимир</a:t>
              </a:r>
              <a:r>
                <a:rPr dirty="0"/>
                <a:t> </a:t>
              </a:r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 err="1"/>
                <a:t>Матвеевич</a:t>
              </a:r>
              <a:endParaRPr dirty="0"/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 err="1"/>
                <a:t>Подхомутников</a:t>
              </a: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r>
                <a:rPr lang="bg-BG" dirty="0"/>
                <a:t>д</a:t>
              </a:r>
              <a:r>
                <a:rPr dirty="0" err="1"/>
                <a:t>октор</a:t>
              </a:r>
              <a:r>
                <a:rPr lang="bg-BG" dirty="0"/>
                <a:t> на</a:t>
              </a:r>
              <a:r>
                <a:rPr dirty="0"/>
                <a:t> </a:t>
              </a:r>
              <a:r>
                <a:rPr dirty="0" err="1"/>
                <a:t>медицински</a:t>
              </a:r>
              <a:r>
                <a:rPr lang="bg-BG" dirty="0"/>
                <a:t>те</a:t>
              </a:r>
              <a:r>
                <a:rPr dirty="0"/>
                <a:t> </a:t>
              </a:r>
              <a:r>
                <a:rPr dirty="0" err="1"/>
                <a:t>наук</a:t>
              </a:r>
              <a:r>
                <a:rPr lang="bg-BG" dirty="0"/>
                <a:t>и</a:t>
              </a:r>
              <a:r>
                <a:rPr dirty="0"/>
                <a:t>, </a:t>
              </a:r>
              <a:r>
                <a:rPr dirty="0" err="1"/>
                <a:t>заслужен</a:t>
              </a:r>
              <a:r>
                <a:rPr lang="bg-BG" dirty="0"/>
                <a:t> лекар на Русия</a:t>
              </a:r>
              <a:r>
                <a:rPr dirty="0"/>
                <a:t>, </a:t>
              </a:r>
              <a:r>
                <a:rPr dirty="0" err="1"/>
                <a:t>професор</a:t>
              </a:r>
              <a:endParaRPr dirty="0"/>
            </a:p>
          </p:txBody>
        </p:sp>
      </p:grpSp>
      <p:grpSp>
        <p:nvGrpSpPr>
          <p:cNvPr id="624" name="Group 624"/>
          <p:cNvGrpSpPr/>
          <p:nvPr/>
        </p:nvGrpSpPr>
        <p:grpSpPr>
          <a:xfrm>
            <a:off x="1687508" y="8211340"/>
            <a:ext cx="6491467" cy="3133722"/>
            <a:chOff x="-1" y="-2"/>
            <a:chExt cx="6491466" cy="3133721"/>
          </a:xfrm>
        </p:grpSpPr>
        <p:sp>
          <p:nvSpPr>
            <p:cNvPr id="620" name="Shape 620"/>
            <p:cNvSpPr/>
            <p:nvPr/>
          </p:nvSpPr>
          <p:spPr>
            <a:xfrm>
              <a:off x="890" y="-2"/>
              <a:ext cx="2070701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3569" y="469900"/>
              <a:ext cx="4075617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-1" y="952500"/>
              <a:ext cx="4621417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215628" y="5955"/>
              <a:ext cx="6275837" cy="312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/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 err="1"/>
                <a:t>Ольга</a:t>
              </a:r>
              <a:r>
                <a:rPr dirty="0"/>
                <a:t> </a:t>
              </a:r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 err="1"/>
                <a:t>Валентиновна</a:t>
              </a:r>
              <a:r>
                <a:rPr dirty="0"/>
                <a:t> </a:t>
              </a:r>
              <a:r>
                <a:rPr dirty="0" err="1"/>
                <a:t>Подхомутникова</a:t>
              </a: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endParaRPr dirty="0"/>
            </a:p>
            <a:p>
              <a:pPr defTabSz="914400">
                <a:defRPr b="1" spc="-2">
                  <a:solidFill>
                    <a:srgbClr val="535353"/>
                  </a:solidFill>
                </a:defRPr>
              </a:pPr>
              <a:r>
                <a:rPr lang="bg-BG" dirty="0"/>
                <a:t>к</a:t>
              </a:r>
              <a:r>
                <a:rPr dirty="0" err="1"/>
                <a:t>андидат</a:t>
              </a:r>
              <a:r>
                <a:rPr lang="bg-BG" dirty="0"/>
                <a:t> на</a:t>
              </a:r>
              <a:r>
                <a:rPr dirty="0"/>
                <a:t> </a:t>
              </a:r>
              <a:r>
                <a:rPr dirty="0" err="1"/>
                <a:t>медицински</a:t>
              </a:r>
              <a:r>
                <a:rPr lang="bg-BG" dirty="0"/>
                <a:t>те</a:t>
              </a:r>
              <a:endParaRPr dirty="0"/>
            </a:p>
            <a:p>
              <a:pPr defTabSz="914400">
                <a:defRPr b="1" spc="-2">
                  <a:solidFill>
                    <a:srgbClr val="535353"/>
                  </a:solidFill>
                </a:defRPr>
              </a:pPr>
              <a:r>
                <a:rPr dirty="0" err="1"/>
                <a:t>наук</a:t>
              </a:r>
              <a:r>
                <a:rPr lang="bg-BG" dirty="0"/>
                <a:t>и</a:t>
              </a:r>
              <a:r>
                <a:rPr dirty="0"/>
                <a:t>, </a:t>
              </a:r>
              <a:r>
                <a:rPr dirty="0" err="1"/>
                <a:t>доцент</a:t>
              </a:r>
              <a:endParaRPr dirty="0"/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3041</Words>
  <Application>Microsoft Office PowerPoint</Application>
  <PresentationFormat>По избор</PresentationFormat>
  <Paragraphs>305</Paragraphs>
  <Slides>25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Стоянова Галя</dc:creator>
  <cp:lastModifiedBy>pc</cp:lastModifiedBy>
  <cp:revision>130</cp:revision>
  <dcterms:modified xsi:type="dcterms:W3CDTF">2020-04-11T07:02:00Z</dcterms:modified>
</cp:coreProperties>
</file>