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</p:sldIdLst>
  <p:sldSz cx="20104100" cy="11309350"/>
  <p:notesSz cx="20104100" cy="11309350"/>
  <p:defaultTextStyle>
    <a:defPPr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2A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5771" autoAdjust="0"/>
  </p:normalViewPr>
  <p:slideViewPr>
    <p:cSldViewPr>
      <p:cViewPr varScale="1">
        <p:scale>
          <a:sx n="21" d="100"/>
          <a:sy n="21" d="100"/>
        </p:scale>
        <p:origin x="1206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66D90E-5481-434F-9389-6C06A74C6651}" type="datetimeFigureOut">
              <a:rPr lang="ru-RU" smtClean="0"/>
              <a:t>12.10.2018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281738" y="847725"/>
            <a:ext cx="7540625" cy="4241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2009775" y="5372100"/>
            <a:ext cx="16084550" cy="5089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288D2B-1D32-4E47-A3D6-DC68E8657A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947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88D2B-1D32-4E47-A3D6-DC68E8657AD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9162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 В12 (</a:t>
            </a:r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цианокобаламин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очень важен для нормального развития и роста. Он помогает нормализовать работу ЦНС; в комплексе с йодом и холином В12 работает на то, чтобы ребенок стал более усидчивым и уравновешенным. В12 участвует в метаболизме жирных кислот и в синтезе миелина – оболочки нервных волокон. Недостаток этого витамина повышает риск развития различных неврологических расстройств. Он особенно полезен детям, склонным к агрессивному и антисоциальному поведению.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88D2B-1D32-4E47-A3D6-DC68E8657AD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223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Пантотеновая кислота (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-кальция </a:t>
            </a:r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пантотенат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первую очередь важна для синтеза гормонов надпочечников и работы ЦНС. Она участвует в синтезе веществ, необходимых для нормального функционирования нервной системы —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нейротрансмиттеров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медиаторов и гормонов. В результате стабилизируется состояние нервной системы, что особенно актуально для детей и подростков.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88D2B-1D32-4E47-A3D6-DC68E8657AD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6761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Йод (из калия йодида)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помогает обеспечить нормальное функционирование эндокринной системы и, в частности, щитовидной железы. Йод входит в состав гормонов щитовидки – тироксина 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трийодтиронина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Недостаточная выработка этих гормонов приводит к замедлению развития детского мозга, в итоге у ребенка могут возникнуть проблемы с интеллектуальным развитием и другие заболевания, так как гормоны щитовидной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железы оказывают влияние на работу буквально всех жизненно важных органов и систем в организме.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88D2B-1D32-4E47-A3D6-DC68E8657AD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7859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Селен </a:t>
            </a: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один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из самых эффективных </a:t>
            </a: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антиоксидантов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помогает координировать работу различных систем организма, в том числе, выработку ферментов и гормонов. 85 % всей энергии вырабатывается в клетках благодаря присутствию селена. При его дефиците наступает хроническая усталость и заметно ухудшается работа всех органов, как у взрослых, так и у детей.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88D2B-1D32-4E47-A3D6-DC68E8657AD4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6746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Холин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играет немаловажную роль в нормальном функционировании нервной системы. Холин защищает нервные клетки от повреждения, сохраняя их миелиновый слой. Присутствие холина в организме положительно сказывается на таких психических процессах, как память, внимание, способность к концентрации. В результате ребёнок становится усидчивей и учится с большим энтузиазмом.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88D2B-1D32-4E47-A3D6-DC68E8657AD4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9009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Ямми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Витс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это витаминно-минеральный комплекс нового поколения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форме ж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евательных пастилок. По вкусу и текстуре напоминают мармелад, при этом они не содержат сахара. Сладкий вкус обеспечивает ксилит и сорбит, которые одновременно защищают зубную эмаль от кариеса. Все ароматизаторы в составе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Ямми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Витс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натуральные, благодаря отличному вкусу витамины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Ямми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Витс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нравятся как взрослым, так и детям. </a:t>
            </a:r>
          </a:p>
          <a:p>
            <a:pPr lvl="1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Формула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Ямми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Витс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помогает преодолеть период активного роста, способствуя правильному развитию костно-мышечной системы;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поддерживает иммунитет и помогает быстро восстановить силы после перенесённых заболеваний;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помогает преодолеть психоэмоциональное напряжение;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восполняет недостаток витаминов  и микроэлементов в однообразном рационе питания и увлечениях фаст-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фудом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88D2B-1D32-4E47-A3D6-DC68E8657AD4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9371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Ямми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Витс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создан по инновационной технологии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ConCordix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которая позволяет сочетать активные вещества, растворенные как в масле, так и в воде. В сочетании с натуральными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ароматизаторами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апельсин /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лимон мы получили продукт в виде вкусной мягкой жевательной пастилки.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Клинически доказано, что в такой форме витамины усваиваются лучше и полноценнее на 44% по сравнению с обычными таблетками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или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капсулами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88D2B-1D32-4E47-A3D6-DC68E8657AD4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2207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Биодоступность –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эмульсионная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форма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увеличивает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биодоступность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продукта на  44%.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Натуральный вкус – натуральный вкус фруктового</a:t>
            </a:r>
            <a:r>
              <a:rPr lang="ru-RU" baseline="0" dirty="0" smtClean="0"/>
              <a:t> желе.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Технологичность </a:t>
            </a:r>
            <a:r>
              <a:rPr lang="ru-RU" baseline="0" dirty="0" smtClean="0"/>
              <a:t> - жевать так вкусно и естественно детям и взрослым.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88D2B-1D32-4E47-A3D6-DC68E8657AD4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7647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 собрали все лучшее: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Жевательные мармеладки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со вкусом фруктового желе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 надо запивать водой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 содержит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глютена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 содержит сахара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 натуральные вкусовые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добавки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Обеспечивают организм необходимыми витаминами в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биодоступной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форме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Удобная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упаковка всегда с собой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Прием приятен, прост, удобен, гигиеничен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88D2B-1D32-4E47-A3D6-DC68E8657AD4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987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Школа, дополнительные занятия, спортивная школа,</a:t>
            </a:r>
            <a:r>
              <a:rPr lang="ru-RU" baseline="0" dirty="0" smtClean="0"/>
              <a:t> репетиторы, курсы иностранного языка и игры на гитаре, уроки, уроки, уроки…. А еще надо успеть в ВК ленту обновить, с друзьями в </a:t>
            </a:r>
            <a:r>
              <a:rPr lang="en-US" dirty="0" smtClean="0"/>
              <a:t>McDonald’s </a:t>
            </a:r>
            <a:r>
              <a:rPr lang="ru-RU" baseline="0" dirty="0" smtClean="0"/>
              <a:t>сходить…. Да мало ли занятий у современного подростка. Времени на остановиться, обернуться и подумать не хватает. </a:t>
            </a:r>
            <a:r>
              <a:rPr lang="ru-RU" baseline="0" smtClean="0"/>
              <a:t>Живем бегом, растем на бегу.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88D2B-1D32-4E47-A3D6-DC68E8657AD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960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Каждый человек знает, что правильное и сбалансированное питание – залог здоровья. Однако в современном мире очень сложно питаться по всем правилам. Часто просто не хватает времени для того, чтобы следить за своим питанием, а большая часть подростков просто не считает нужным это делать.</a:t>
            </a:r>
          </a:p>
          <a:p>
            <a:r>
              <a:rPr lang="ru-RU" dirty="0" smtClean="0"/>
              <a:t>А ведь растущий организм нуждается в большем количестве витаминов и минералов, чем взрослый. А получить их из фаст-</a:t>
            </a:r>
            <a:r>
              <a:rPr lang="ru-RU" dirty="0" err="1" smtClean="0"/>
              <a:t>фуда</a:t>
            </a:r>
            <a:r>
              <a:rPr lang="ru-RU" dirty="0" smtClean="0"/>
              <a:t> и различных газировок невозможно. Запретить употреблять эти продукты мы, конечно, можем, но будут ли они следовать нашим запретам? Тем более, что уследить, что кушает ребенок в школе или во время общения со своими сверстниками вне дома очень сложно.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Учитывая, что дети неохотно едят овощи и фрукты, у них часто наблюдается дефицит многих питательных веществ, который нужно обязательно восполнять.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88D2B-1D32-4E47-A3D6-DC68E8657AD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3957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полноценного роста,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развития и поддержания здоровья современным подросткам необходимы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витаминно-минеральные комплексы,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которые помогут нормализовать витаминно-минеральный баланс в организме.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Витаминный комплекс особенно необходим в период активного роста: он помогает формированию костно-мышечной системы, позволяет быстро восстанавливать силы, стабилизировать психоэмоциональный фон, компенсировать нехватку полезных веществ при однообразном или неправильном питании (например,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фастфудом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или сладостями).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dirty="0" smtClean="0"/>
              <a:t>С 12 до 17 лет организм ребенка начинает расти в стремительном темпе. В этот период происходит половое созревание, в результате которого вовсю начинают «играть» гормоны. Все это сильно влияет на концентрацию внимания, дети становятся рассеянными и начинают плохо учиться. На фоне этого возникают проблемы с родителями (ссоры, скандалы и т.д.), которые сильно влияют на психику ребенка, и он начинает испытывать стресс.</a:t>
            </a:r>
          </a:p>
          <a:p>
            <a:r>
              <a:rPr lang="ru-RU" dirty="0" smtClean="0"/>
              <a:t>Стресс в свою очередь проявляется повышенной раздражительностью, отсутствием аппетита и т.д. Допускать этого ни в коем случае нельзя. Ведь питание – это самое главное для растущего организма. И чтобы как-то помочь ребенку, родитель должен обеспечить ему дополнительный прием витаминов.</a:t>
            </a:r>
          </a:p>
          <a:p>
            <a:r>
              <a:rPr lang="ru-RU" dirty="0" smtClean="0"/>
              <a:t>Это будет способствовать не только хорошему физическому и умственному развитию подростка, но и улучшению его общего самочувствия. После нескольких недель приема витаминов, вы сможете заметить, как изменилось поведение вашего ребенка. Он станет более внимательным, спокойным и сосредоточенным.</a:t>
            </a:r>
          </a:p>
          <a:p>
            <a:r>
              <a:rPr lang="ru-RU" dirty="0" smtClean="0"/>
              <a:t>Ведь каждый витамин в организме выполняет свою «работу».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88D2B-1D32-4E47-A3D6-DC68E8657AD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9826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Например:</a:t>
            </a:r>
            <a:br>
              <a:rPr lang="ru-RU" dirty="0" smtClean="0"/>
            </a:b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 А (</a:t>
            </a:r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Ретинол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пальмитат)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жирорастворимый витамин-антиоксидант. Участвует в </a:t>
            </a:r>
            <a:r>
              <a:rPr lang="ru-RU" dirty="0" smtClean="0"/>
              <a:t>синтезе белков, жиров, в минеральном обмене,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помогая обеспечить нормальное функционирование различных органов и систем.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 А благотворно влияет на зрение: не случайно вареная печень – один из основных источников витамина А – издавна использовалась как средство от ночной слепоты.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 А имеет огромное значение для световосприятия, здоровья кожи.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 А необходим для функционирования иммунной системы и борьбы с инфекциями.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 помогает защититься от простуд, гриппа, ОРВИ, инфекций пищеварительного тракта, мочеполовой системы.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Дополнительный прием витамина А </a:t>
            </a:r>
            <a:r>
              <a:rPr lang="ru-RU" dirty="0" smtClean="0"/>
              <a:t>будет способствовать укреплению всего организма в целом.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88D2B-1D32-4E47-A3D6-DC68E8657AD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9494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 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(</a:t>
            </a:r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Холекальциферол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Главная функция витамина D3  – регулирование метаболизма кальция и фосфора, так что он напрямую влияет на состояние костей и зубов. Также витамин D необходим для нормального функционирования иммунной системы. </a:t>
            </a:r>
          </a:p>
          <a:p>
            <a:r>
              <a:rPr lang="ru-RU" dirty="0" smtClean="0"/>
              <a:t>Витамин D</a:t>
            </a:r>
            <a:r>
              <a:rPr lang="ru-RU" baseline="0" dirty="0" smtClean="0"/>
              <a:t> </a:t>
            </a:r>
            <a:r>
              <a:rPr lang="ru-RU" dirty="0" smtClean="0"/>
              <a:t>помогает усваиваться кальцию, который является главным в формировании скелета. Кроме того, этот витамин поддерживает работу нервной системы и способствует укреплению иммунитета.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88D2B-1D32-4E47-A3D6-DC68E8657AD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243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 Е (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-токоферол) </a:t>
            </a:r>
            <a:r>
              <a:rPr lang="ru-RU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могает защитить нервную и сердечно-сосудистую систему, мышечную ткань и сетчатку глаз. Витамин Е повышает физическую активность: он накапливает гликоген – один из основных источников энергии. Токоферол особенно важен для детей, поскольку он участвует в формировании и обновлении клеток организма. Витамин Е положительно влияет на кожу: предотвращает раздражения и сухость, оказывает профилактический и лечебный эффект при воспалительных процессах.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Этот витамин особенно необходим в период полового созревания, когда происходит перестройка гормонального фона.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88D2B-1D32-4E47-A3D6-DC68E8657AD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36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 В6 (пиридоксина гидрохлорид)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влияет на усвоение ненасыщенных жирных кислот, необходимых для синтеза клеток организма. Они борются с воспалительными процессами, улучшают состояние волос и кожи (что особенно важно для подростков, часто страдающих от угревой сыпи). Взаимодействуя с кальцием, витамин В6 обеспечивает нормальную работу и расслабление мышц, положительно влияет на состояние сердца, центральной и периферической нервной системы.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88D2B-1D32-4E47-A3D6-DC68E8657AD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9495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Витамин В9, фолиевая кислота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особенно необходима в период активного роста организма, так как витамин В9 отвечает за кроветворную, иммунную функции, работу нервной системы. От недостатка витамина В9 страдает, в первую очередь, костный мозг — важнейший орган кроветворения, отвечающий за образование клеток крови. Детям фолиевая кислота нужна, чтобы избежать малокровия или анемии — недостатка красных кровяных телец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При дефиците фолиевой кислоты могут наблюдаться </a:t>
            </a:r>
            <a:r>
              <a:rPr lang="ru-RU" dirty="0" smtClean="0"/>
              <a:t> нарушения работы центральной нервной системы, вплоть до заторможенного мышления.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88D2B-1D32-4E47-A3D6-DC68E8657AD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960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0" i="0">
                <a:solidFill>
                  <a:srgbClr val="403E4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0" i="0">
                <a:solidFill>
                  <a:srgbClr val="403E4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0" i="0">
                <a:solidFill>
                  <a:srgbClr val="403E4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34480" y="2019072"/>
            <a:ext cx="13035138" cy="23037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0" i="0">
                <a:solidFill>
                  <a:srgbClr val="403E4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Artboard 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Artboard 1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1637108" y="7053943"/>
            <a:ext cx="4147742" cy="1028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600" spc="320" dirty="0">
                <a:solidFill>
                  <a:srgbClr val="FFFFFF"/>
                </a:solidFill>
                <a:latin typeface="Arial"/>
                <a:cs typeface="Arial"/>
              </a:rPr>
              <a:t>Витамин</a:t>
            </a:r>
            <a:endParaRPr sz="660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Artboard 1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096579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1637108" y="6467809"/>
            <a:ext cx="5747942" cy="2117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4099"/>
              </a:lnSpc>
            </a:pPr>
            <a:r>
              <a:rPr sz="6600" spc="-95" dirty="0">
                <a:solidFill>
                  <a:srgbClr val="FFFFFF"/>
                </a:solidFill>
                <a:latin typeface="Arial"/>
                <a:cs typeface="Arial"/>
              </a:rPr>
              <a:t>Пан</a:t>
            </a:r>
            <a:r>
              <a:rPr sz="6600" spc="-190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6600" spc="-24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6600" spc="-190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6600" spc="-105" dirty="0">
                <a:solidFill>
                  <a:srgbClr val="FFFFFF"/>
                </a:solidFill>
                <a:latin typeface="Arial"/>
                <a:cs typeface="Arial"/>
              </a:rPr>
              <a:t>ено</a:t>
            </a:r>
            <a:r>
              <a:rPr sz="6600" spc="-18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6600" spc="-120" dirty="0">
                <a:solidFill>
                  <a:srgbClr val="FFFFFF"/>
                </a:solidFill>
                <a:latin typeface="Arial"/>
                <a:cs typeface="Arial"/>
              </a:rPr>
              <a:t>ая  </a:t>
            </a:r>
            <a:r>
              <a:rPr sz="6600" spc="290" dirty="0">
                <a:solidFill>
                  <a:srgbClr val="FFFFFF"/>
                </a:solidFill>
                <a:latin typeface="Arial"/>
                <a:cs typeface="Arial"/>
              </a:rPr>
              <a:t>кислота</a:t>
            </a:r>
            <a:endParaRPr sz="660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Artboard 1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1637108" y="6509048"/>
            <a:ext cx="2471342" cy="1028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600" spc="575" dirty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sz="6600" spc="370" dirty="0">
                <a:solidFill>
                  <a:srgbClr val="FFFFFF"/>
                </a:solidFill>
                <a:latin typeface="Arial"/>
                <a:cs typeface="Arial"/>
              </a:rPr>
              <a:t>од</a:t>
            </a:r>
            <a:endParaRPr sz="660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Artboard 1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" y="0"/>
            <a:ext cx="20101603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1637108" y="6509048"/>
            <a:ext cx="3538142" cy="1028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600" spc="57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6600" spc="29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6600" spc="525" dirty="0">
                <a:solidFill>
                  <a:srgbClr val="FFFFFF"/>
                </a:solidFill>
                <a:latin typeface="Arial"/>
                <a:cs typeface="Arial"/>
              </a:rPr>
              <a:t>лен</a:t>
            </a:r>
            <a:endParaRPr sz="660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Artboard 1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096579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1637108" y="6509048"/>
            <a:ext cx="3233342" cy="1028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600" spc="475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6600" spc="37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6600" spc="525" dirty="0">
                <a:solidFill>
                  <a:srgbClr val="FFFFFF"/>
                </a:solidFill>
                <a:latin typeface="Arial"/>
                <a:cs typeface="Arial"/>
              </a:rPr>
              <a:t>лин</a:t>
            </a:r>
            <a:endParaRPr sz="660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Artboard 1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6" descr="Artboard 16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4"/>
            <a:ext cx="20104100" cy="11308556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10955971" y="5039504"/>
            <a:ext cx="4570730" cy="1028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600" spc="-18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6600" spc="165" dirty="0">
                <a:solidFill>
                  <a:srgbClr val="FFFFFF"/>
                </a:solidFill>
                <a:latin typeface="Arial"/>
                <a:cs typeface="Arial"/>
              </a:rPr>
              <a:t>wo-in-One</a:t>
            </a:r>
            <a:endParaRPr sz="66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71395" y="3357369"/>
            <a:ext cx="5408855" cy="2326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l">
              <a:lnSpc>
                <a:spcPct val="114500"/>
              </a:lnSpc>
            </a:pPr>
            <a:r>
              <a:rPr spc="-20" dirty="0">
                <a:solidFill>
                  <a:srgbClr val="404040"/>
                </a:solidFill>
              </a:rPr>
              <a:t>Т</a:t>
            </a:r>
            <a:r>
              <a:rPr spc="200" dirty="0">
                <a:solidFill>
                  <a:srgbClr val="404040"/>
                </a:solidFill>
              </a:rPr>
              <a:t>е</a:t>
            </a:r>
            <a:r>
              <a:rPr spc="335" dirty="0">
                <a:solidFill>
                  <a:srgbClr val="404040"/>
                </a:solidFill>
              </a:rPr>
              <a:t>хн</a:t>
            </a:r>
            <a:r>
              <a:rPr spc="200" dirty="0">
                <a:solidFill>
                  <a:srgbClr val="404040"/>
                </a:solidFill>
              </a:rPr>
              <a:t>о</a:t>
            </a:r>
            <a:r>
              <a:rPr spc="434" dirty="0">
                <a:solidFill>
                  <a:srgbClr val="404040"/>
                </a:solidFill>
              </a:rPr>
              <a:t>л</a:t>
            </a:r>
            <a:r>
              <a:rPr spc="305" dirty="0">
                <a:solidFill>
                  <a:srgbClr val="404040"/>
                </a:solidFill>
              </a:rPr>
              <a:t>огия  </a:t>
            </a:r>
            <a:r>
              <a:rPr spc="370" dirty="0">
                <a:solidFill>
                  <a:srgbClr val="404040"/>
                </a:solidFill>
              </a:rPr>
              <a:t>ConCordix</a:t>
            </a:r>
            <a:r>
              <a:rPr sz="5775" spc="555" baseline="31746" dirty="0">
                <a:solidFill>
                  <a:srgbClr val="404040"/>
                </a:solidFill>
              </a:rPr>
              <a:t>®</a:t>
            </a:r>
            <a:endParaRPr sz="5775" baseline="31746" dirty="0">
              <a:solidFill>
                <a:srgbClr val="404040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13354" y="7847838"/>
            <a:ext cx="2585895" cy="4385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50" spc="55" dirty="0">
                <a:solidFill>
                  <a:srgbClr val="403E41"/>
                </a:solidFill>
                <a:latin typeface="Arial"/>
                <a:cs typeface="Arial"/>
              </a:rPr>
              <a:t>W</a:t>
            </a:r>
            <a:r>
              <a:rPr sz="2850" spc="75" dirty="0">
                <a:solidFill>
                  <a:srgbClr val="403E41"/>
                </a:solidFill>
                <a:latin typeface="Arial"/>
                <a:cs typeface="Arial"/>
              </a:rPr>
              <a:t>ater-soluble</a:t>
            </a:r>
            <a:endParaRPr sz="285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71382" y="7847838"/>
            <a:ext cx="2132268" cy="4385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50" spc="150" dirty="0">
                <a:solidFill>
                  <a:srgbClr val="403E41"/>
                </a:solidFill>
                <a:latin typeface="Arial"/>
                <a:cs typeface="Arial"/>
              </a:rPr>
              <a:t>Oil-soluble</a:t>
            </a:r>
            <a:endParaRPr sz="28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Изображение 7" descr="Artboard 17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7"/>
            <a:ext cx="20104100" cy="11307143"/>
          </a:xfrm>
          <a:prstGeom prst="rect">
            <a:avLst/>
          </a:prstGeom>
        </p:spPr>
      </p:pic>
      <p:pic>
        <p:nvPicPr>
          <p:cNvPr id="10" name="Изображение 9" descr="Artboard 17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7"/>
            <a:ext cx="20104100" cy="11307143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8708504" y="6542729"/>
            <a:ext cx="3324746" cy="4385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50" spc="120" dirty="0">
                <a:solidFill>
                  <a:srgbClr val="403E41"/>
                </a:solidFill>
                <a:latin typeface="Arial"/>
                <a:cs typeface="Arial"/>
              </a:rPr>
              <a:t>Биодоступность</a:t>
            </a:r>
            <a:endParaRPr sz="285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389164" y="6401134"/>
            <a:ext cx="2692086" cy="1169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1535" marR="5080" indent="-839469">
              <a:lnSpc>
                <a:spcPct val="132600"/>
              </a:lnSpc>
            </a:pPr>
            <a:r>
              <a:rPr sz="2850" spc="155" dirty="0">
                <a:solidFill>
                  <a:srgbClr val="403E41"/>
                </a:solidFill>
                <a:latin typeface="Arial"/>
                <a:cs typeface="Arial"/>
              </a:rPr>
              <a:t>Н</a:t>
            </a:r>
            <a:r>
              <a:rPr sz="2850" spc="55" dirty="0">
                <a:solidFill>
                  <a:srgbClr val="403E41"/>
                </a:solidFill>
                <a:latin typeface="Arial"/>
                <a:cs typeface="Arial"/>
              </a:rPr>
              <a:t>а</a:t>
            </a:r>
            <a:r>
              <a:rPr sz="2850" spc="140" dirty="0">
                <a:solidFill>
                  <a:srgbClr val="403E41"/>
                </a:solidFill>
                <a:latin typeface="Arial"/>
                <a:cs typeface="Arial"/>
              </a:rPr>
              <a:t>т</a:t>
            </a:r>
            <a:r>
              <a:rPr sz="2850" spc="85" dirty="0">
                <a:solidFill>
                  <a:srgbClr val="403E41"/>
                </a:solidFill>
                <a:latin typeface="Arial"/>
                <a:cs typeface="Arial"/>
              </a:rPr>
              <a:t>у</a:t>
            </a:r>
            <a:r>
              <a:rPr sz="2850" spc="120" dirty="0">
                <a:solidFill>
                  <a:srgbClr val="403E41"/>
                </a:solidFill>
                <a:latin typeface="Arial"/>
                <a:cs typeface="Arial"/>
              </a:rPr>
              <a:t>ральный  </a:t>
            </a:r>
            <a:r>
              <a:rPr sz="2850" spc="110" dirty="0">
                <a:solidFill>
                  <a:srgbClr val="403E41"/>
                </a:solidFill>
                <a:latin typeface="Arial"/>
                <a:cs typeface="Arial"/>
              </a:rPr>
              <a:t>вкус</a:t>
            </a:r>
            <a:endParaRPr sz="285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434896" y="6569075"/>
            <a:ext cx="3456354" cy="4498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50" spc="105" dirty="0">
                <a:solidFill>
                  <a:srgbClr val="403E41"/>
                </a:solidFill>
                <a:latin typeface="Arial"/>
                <a:cs typeface="Arial"/>
              </a:rPr>
              <a:t>Технологичность</a:t>
            </a:r>
            <a:endParaRPr sz="285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637108" y="3357617"/>
            <a:ext cx="6738542" cy="34642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0000"/>
              </a:lnSpc>
            </a:pPr>
            <a:r>
              <a:rPr dirty="0">
                <a:solidFill>
                  <a:srgbClr val="404040"/>
                </a:solidFill>
              </a:rPr>
              <a:t>Преимущества</a:t>
            </a:r>
            <a:r>
              <a:rPr spc="120" dirty="0">
                <a:solidFill>
                  <a:srgbClr val="404040"/>
                </a:solidFill>
              </a:rPr>
              <a:t>  </a:t>
            </a:r>
            <a:r>
              <a:rPr spc="300" dirty="0" smtClean="0">
                <a:solidFill>
                  <a:srgbClr val="404040"/>
                </a:solidFill>
              </a:rPr>
              <a:t>технологии</a:t>
            </a:r>
            <a:r>
              <a:rPr lang="ru-RU" spc="300" dirty="0" smtClean="0">
                <a:solidFill>
                  <a:srgbClr val="404040"/>
                </a:solidFill>
              </a:rPr>
              <a:t/>
            </a:r>
            <a:br>
              <a:rPr lang="ru-RU" spc="300" dirty="0" smtClean="0">
                <a:solidFill>
                  <a:srgbClr val="404040"/>
                </a:solidFill>
              </a:rPr>
            </a:br>
            <a:r>
              <a:rPr lang="fr-FR" spc="370" dirty="0" err="1">
                <a:solidFill>
                  <a:srgbClr val="404040"/>
                </a:solidFill>
              </a:rPr>
              <a:t>ConCordix</a:t>
            </a:r>
            <a:r>
              <a:rPr lang="fr-FR" sz="5775" spc="555" baseline="31746" dirty="0" smtClean="0">
                <a:solidFill>
                  <a:srgbClr val="404040"/>
                </a:solidFill>
              </a:rPr>
              <a:t>®</a:t>
            </a:r>
            <a:endParaRPr spc="300" dirty="0">
              <a:solidFill>
                <a:srgbClr val="404040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1649813" y="7540482"/>
            <a:ext cx="2513330" cy="0"/>
          </a:xfrm>
          <a:custGeom>
            <a:avLst/>
            <a:gdLst/>
            <a:ahLst/>
            <a:cxnLst/>
            <a:rect l="l" t="t" r="r" b="b"/>
            <a:pathLst>
              <a:path w="2513329">
                <a:moveTo>
                  <a:pt x="0" y="0"/>
                </a:moveTo>
                <a:lnTo>
                  <a:pt x="2513012" y="0"/>
                </a:lnTo>
              </a:path>
            </a:pathLst>
          </a:custGeom>
          <a:ln w="52354">
            <a:solidFill>
              <a:srgbClr val="52B5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Artboard 18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7"/>
            <a:ext cx="20104100" cy="11307143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8178" y="3357628"/>
            <a:ext cx="5101071" cy="2326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l">
              <a:lnSpc>
                <a:spcPct val="114500"/>
              </a:lnSpc>
            </a:pPr>
            <a:r>
              <a:rPr spc="14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Все</a:t>
            </a:r>
            <a:r>
              <a:rPr spc="-12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spc="11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лучшее  </a:t>
            </a:r>
            <a:r>
              <a:rPr spc="17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</a:t>
            </a:r>
            <a:r>
              <a:rPr spc="13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spc="225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одном</a:t>
            </a:r>
          </a:p>
        </p:txBody>
      </p:sp>
      <p:sp>
        <p:nvSpPr>
          <p:cNvPr id="3" name="object 3"/>
          <p:cNvSpPr/>
          <p:nvPr/>
        </p:nvSpPr>
        <p:spPr>
          <a:xfrm>
            <a:off x="1610882" y="6962552"/>
            <a:ext cx="2513330" cy="0"/>
          </a:xfrm>
          <a:custGeom>
            <a:avLst/>
            <a:gdLst/>
            <a:ahLst/>
            <a:cxnLst/>
            <a:rect l="l" t="t" r="r" b="b"/>
            <a:pathLst>
              <a:path w="2513329">
                <a:moveTo>
                  <a:pt x="0" y="0"/>
                </a:moveTo>
                <a:lnTo>
                  <a:pt x="2513012" y="0"/>
                </a:lnTo>
              </a:path>
            </a:pathLst>
          </a:custGeom>
          <a:ln w="52354">
            <a:solidFill>
              <a:srgbClr val="52B54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Artboard 20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7"/>
            <a:ext cx="20104100" cy="11307143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41802" y="4201914"/>
            <a:ext cx="6581448" cy="2326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00"/>
              </a:lnSpc>
            </a:pPr>
            <a:r>
              <a:rPr spc="415" dirty="0">
                <a:solidFill>
                  <a:srgbClr val="FFFFFF"/>
                </a:solidFill>
              </a:rPr>
              <a:t>Yummy </a:t>
            </a:r>
            <a:r>
              <a:rPr spc="360" dirty="0">
                <a:solidFill>
                  <a:srgbClr val="FFFFFF"/>
                </a:solidFill>
              </a:rPr>
              <a:t>Vits </a:t>
            </a:r>
            <a:r>
              <a:rPr spc="325" dirty="0">
                <a:solidFill>
                  <a:srgbClr val="FFFFFF"/>
                </a:solidFill>
              </a:rPr>
              <a:t>—  </a:t>
            </a:r>
            <a:r>
              <a:rPr spc="180" dirty="0">
                <a:solidFill>
                  <a:srgbClr val="FFFFFF"/>
                </a:solidFill>
              </a:rPr>
              <a:t>и </a:t>
            </a:r>
            <a:r>
              <a:rPr spc="190" dirty="0">
                <a:solidFill>
                  <a:srgbClr val="FFFFFF"/>
                </a:solidFill>
              </a:rPr>
              <a:t>ты</a:t>
            </a:r>
            <a:r>
              <a:rPr spc="-70" dirty="0">
                <a:solidFill>
                  <a:srgbClr val="FFFFFF"/>
                </a:solidFill>
              </a:rPr>
              <a:t> </a:t>
            </a:r>
            <a:r>
              <a:rPr spc="155" dirty="0">
                <a:solidFill>
                  <a:srgbClr val="FFFFFF"/>
                </a:solidFill>
              </a:rPr>
              <a:t>активен!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Artboard 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4100" cy="11307143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1627352" y="8833673"/>
            <a:ext cx="7434097" cy="9721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409"/>
              </a:lnSpc>
            </a:pPr>
            <a:r>
              <a:rPr sz="6600" spc="315" dirty="0">
                <a:solidFill>
                  <a:srgbClr val="FFFFFF"/>
                </a:solidFill>
                <a:latin typeface="Arial"/>
                <a:cs typeface="Arial"/>
              </a:rPr>
              <a:t>Растем </a:t>
            </a:r>
            <a:r>
              <a:rPr sz="6600" spc="254" dirty="0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r>
              <a:rPr sz="6600" spc="6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600" spc="280" dirty="0">
                <a:solidFill>
                  <a:srgbClr val="FFFFFF"/>
                </a:solidFill>
                <a:latin typeface="Arial"/>
                <a:cs typeface="Arial"/>
              </a:rPr>
              <a:t>бегу</a:t>
            </a:r>
            <a:endParaRPr sz="660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Artboard 2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044" cy="113093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Artboard 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4100" cy="11307143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65023" y="3357607"/>
            <a:ext cx="5110427" cy="2326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00"/>
              </a:lnSpc>
            </a:pPr>
            <a:r>
              <a:rPr spc="245" dirty="0">
                <a:solidFill>
                  <a:srgbClr val="FFFFFF"/>
                </a:solidFill>
              </a:rPr>
              <a:t>По</a:t>
            </a:r>
            <a:r>
              <a:rPr spc="295" dirty="0">
                <a:solidFill>
                  <a:srgbClr val="FFFFFF"/>
                </a:solidFill>
              </a:rPr>
              <a:t>к</a:t>
            </a:r>
            <a:r>
              <a:rPr spc="85" dirty="0">
                <a:solidFill>
                  <a:srgbClr val="FFFFFF"/>
                </a:solidFill>
              </a:rPr>
              <a:t>о</a:t>
            </a:r>
            <a:r>
              <a:rPr spc="225" dirty="0">
                <a:solidFill>
                  <a:srgbClr val="FFFFFF"/>
                </a:solidFill>
              </a:rPr>
              <a:t>ление  </a:t>
            </a:r>
            <a:r>
              <a:rPr spc="200" dirty="0">
                <a:solidFill>
                  <a:srgbClr val="FFFFFF"/>
                </a:solidFill>
              </a:rPr>
              <a:t>фастфуда</a:t>
            </a:r>
          </a:p>
        </p:txBody>
      </p:sp>
      <p:sp>
        <p:nvSpPr>
          <p:cNvPr id="3" name="object 3"/>
          <p:cNvSpPr/>
          <p:nvPr/>
        </p:nvSpPr>
        <p:spPr>
          <a:xfrm>
            <a:off x="1677728" y="7540482"/>
            <a:ext cx="2513330" cy="0"/>
          </a:xfrm>
          <a:custGeom>
            <a:avLst/>
            <a:gdLst/>
            <a:ahLst/>
            <a:cxnLst/>
            <a:rect l="l" t="t" r="r" b="b"/>
            <a:pathLst>
              <a:path w="2513329">
                <a:moveTo>
                  <a:pt x="0" y="0"/>
                </a:moveTo>
                <a:lnTo>
                  <a:pt x="2513012" y="0"/>
                </a:lnTo>
              </a:path>
            </a:pathLst>
          </a:custGeom>
          <a:ln w="52354">
            <a:solidFill>
              <a:srgbClr val="E6E7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Artboard 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1060450" y="5449985"/>
            <a:ext cx="6400800" cy="30469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/>
            <a:r>
              <a:rPr sz="6600" spc="3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Витаминно</a:t>
            </a:r>
            <a:r>
              <a:rPr sz="660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-  </a:t>
            </a:r>
            <a:r>
              <a:rPr sz="6600" spc="3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минеральна</a:t>
            </a:r>
            <a:r>
              <a:rPr lang="ru-RU" sz="66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я</a:t>
            </a:r>
          </a:p>
          <a:p>
            <a:pPr marL="12700" marR="5080" algn="just"/>
            <a:r>
              <a:rPr lang="ru-RU" sz="6600" spc="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помощь</a:t>
            </a:r>
            <a:endParaRPr sz="6600" spc="3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Artboard 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4100" cy="1130573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1637108" y="7053943"/>
            <a:ext cx="4452542" cy="1028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600" spc="320" dirty="0">
                <a:solidFill>
                  <a:srgbClr val="FFFFFF"/>
                </a:solidFill>
                <a:latin typeface="Arial"/>
                <a:cs typeface="Arial"/>
              </a:rPr>
              <a:t>Витамин</a:t>
            </a:r>
            <a:endParaRPr sz="660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Artboard 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" y="0"/>
            <a:ext cx="20096579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1637108" y="7053943"/>
            <a:ext cx="4528742" cy="1028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600" spc="320" dirty="0">
                <a:solidFill>
                  <a:srgbClr val="FFFFFF"/>
                </a:solidFill>
                <a:latin typeface="Arial"/>
                <a:cs typeface="Arial"/>
              </a:rPr>
              <a:t>Витамин</a:t>
            </a:r>
            <a:endParaRPr sz="660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Artboard 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01603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1637118" y="7053943"/>
            <a:ext cx="4147732" cy="1028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600" spc="320" dirty="0">
                <a:solidFill>
                  <a:srgbClr val="FFFFFF"/>
                </a:solidFill>
                <a:latin typeface="Arial"/>
                <a:cs typeface="Arial"/>
              </a:rPr>
              <a:t>Витамин</a:t>
            </a:r>
            <a:endParaRPr sz="660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Artboard 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" y="0"/>
            <a:ext cx="20101603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1637108" y="7053943"/>
            <a:ext cx="4223942" cy="1028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600" spc="320" dirty="0">
                <a:solidFill>
                  <a:srgbClr val="FFFFFF"/>
                </a:solidFill>
                <a:latin typeface="Arial"/>
                <a:cs typeface="Arial"/>
              </a:rPr>
              <a:t>Витамин</a:t>
            </a:r>
            <a:endParaRPr sz="660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Artboard 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096579" cy="1130935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1569037" y="6873658"/>
            <a:ext cx="4749213" cy="21170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4099"/>
              </a:lnSpc>
            </a:pPr>
            <a:r>
              <a:rPr sz="6600" spc="409" dirty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6600" spc="19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6600" spc="350" dirty="0">
                <a:solidFill>
                  <a:srgbClr val="FFFFFF"/>
                </a:solidFill>
                <a:latin typeface="Arial"/>
                <a:cs typeface="Arial"/>
              </a:rPr>
              <a:t>лие</a:t>
            </a:r>
            <a:r>
              <a:rPr sz="6600" spc="26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6600" spc="300" dirty="0">
                <a:solidFill>
                  <a:srgbClr val="FFFFFF"/>
                </a:solidFill>
                <a:latin typeface="Arial"/>
                <a:cs typeface="Arial"/>
              </a:rPr>
              <a:t>ая  </a:t>
            </a:r>
            <a:r>
              <a:rPr sz="6600" spc="290" dirty="0">
                <a:solidFill>
                  <a:srgbClr val="FFFFFF"/>
                </a:solidFill>
                <a:latin typeface="Arial"/>
                <a:cs typeface="Arial"/>
              </a:rPr>
              <a:t>кислота</a:t>
            </a:r>
            <a:endParaRPr sz="660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</TotalTime>
  <Words>1368</Words>
  <Application>Microsoft Office PowerPoint</Application>
  <PresentationFormat>Произвольный</PresentationFormat>
  <Paragraphs>92</Paragraphs>
  <Slides>20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Презентация PowerPoint</vt:lpstr>
      <vt:lpstr>Презентация PowerPoint</vt:lpstr>
      <vt:lpstr>Поколение  фастфуда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Технология  ConCordix®</vt:lpstr>
      <vt:lpstr>Преимущества  технологии ConCordix®</vt:lpstr>
      <vt:lpstr>Все лучшее  в одном</vt:lpstr>
      <vt:lpstr>Yummy Vits —  и ты активен!</vt:lpstr>
      <vt:lpstr>Презентация PowerPoint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Yummy VitsRGBtext</dc:title>
  <dc:creator>Костина Ольга</dc:creator>
  <cp:lastModifiedBy>admin</cp:lastModifiedBy>
  <cp:revision>24</cp:revision>
  <dcterms:created xsi:type="dcterms:W3CDTF">2016-12-01T16:17:13Z</dcterms:created>
  <dcterms:modified xsi:type="dcterms:W3CDTF">2018-10-12T11:40:21Z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2016-11-30T21:00:00Z</vt:filetime>
  </property>
  <property fmtid="{D5CDD505-2E9C-101B-9397-08002B2CF9AE}" pid="3" name="Creator">
    <vt:lpwstr>Adobe Illustrator CC 2017 (Macintosh)</vt:lpwstr>
  </property>
  <property fmtid="{D5CDD505-2E9C-101B-9397-08002B2CF9AE}" pid="4" name="LastSaved">
    <vt:filetime>2016-11-30T21:00:00Z</vt:filetime>
  </property>
</Properties>
</file>